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rels" ContentType="application/vnd.openxmlformats-package.relationshi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bleStyles.xml" ContentType="application/vnd.openxmlformats-officedocument.presentationml.tableStyles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54b0e10dafe42bd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</p:sldIdLst>
  <p:sldSz cx="12192000" cy="6858000"/>
  <p:notesSz cx="6858000" cy="9144000"/>
  <p:defaultTextStyle>
    <a:lvl1pPr marL="0" lvl="0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1pPr>
    <a:lvl2pPr marL="457200" lvl="1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2pPr>
    <a:lvl3pPr marL="914400" lvl="2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3pPr>
    <a:lvl4pPr marL="1371600" lvl="3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4pPr>
    <a:lvl5pPr marL="1828800" lvl="4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5pPr>
    <a:lvl6pPr marL="2286000" lvl="5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6pPr>
    <a:lvl7pPr marL="2743200" lvl="6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7pPr>
    <a:lvl8pPr marL="3200400" lvl="7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8pPr>
    <a:lvl9pPr marL="3657600" lvl="8" algn="l" defTabSz="914400">
      <a:lnSpc>
        <a:spcPct val="130000"/>
      </a:lnSpc>
      <a:defRPr sz="1800" kern="1200">
        <a:solidFill>
          <a:schemeClr val="tx1"/>
        </a:solidFill>
        <a:latin typeface="微软雅黑"/>
        <a:ea typeface="微软雅黑"/>
      </a:defRPr>
    </a:lvl9pPr>
  </p:defaultTextStyle>
</p:presentation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theme" Target="/ppt/slideMasters/theme/theme1.xml" Id="rId2" /><Relationship Type="http://schemas.openxmlformats.org/officeDocument/2006/relationships/notesMaster" Target="/ppt/notesMasters/notesMaster1.xml" Id="rId3" /><Relationship Type="http://schemas.openxmlformats.org/officeDocument/2006/relationships/slide" Target="/ppt/slides/slide1.xml" Id="rId4" /><Relationship Type="http://schemas.openxmlformats.org/officeDocument/2006/relationships/slide" Target="/ppt/slides/slide2.xml" Id="rId5" /><Relationship Type="http://schemas.openxmlformats.org/officeDocument/2006/relationships/slide" Target="/ppt/slides/slide3.xml" Id="rId6" /><Relationship Type="http://schemas.openxmlformats.org/officeDocument/2006/relationships/slide" Target="/ppt/slides/slide4.xml" Id="rId7" /><Relationship Type="http://schemas.openxmlformats.org/officeDocument/2006/relationships/slide" Target="/ppt/slides/slide5.xml" Id="rId8" /><Relationship Type="http://schemas.openxmlformats.org/officeDocument/2006/relationships/slide" Target="/ppt/slides/slide6.xml" Id="rId9" /><Relationship Type="http://schemas.openxmlformats.org/officeDocument/2006/relationships/slide" Target="/ppt/slides/slide7.xml" Id="rId10" /><Relationship Type="http://schemas.openxmlformats.org/officeDocument/2006/relationships/slide" Target="/ppt/slides/slide8.xml" Id="rId11" /><Relationship Type="http://schemas.openxmlformats.org/officeDocument/2006/relationships/slide" Target="/ppt/slides/slide9.xml" Id="rId12" /><Relationship Type="http://schemas.openxmlformats.org/officeDocument/2006/relationships/slide" Target="/ppt/slides/slide10.xml" Id="rId13" /><Relationship Type="http://schemas.openxmlformats.org/officeDocument/2006/relationships/slide" Target="/ppt/slides/slide11.xml" Id="rId14" /><Relationship Type="http://schemas.openxmlformats.org/officeDocument/2006/relationships/slide" Target="/ppt/slides/slide12.xml" Id="rId15" /><Relationship Type="http://schemas.openxmlformats.org/officeDocument/2006/relationships/slide" Target="/ppt/slides/slide13.xml" Id="rId16" /><Relationship Type="http://schemas.openxmlformats.org/officeDocument/2006/relationships/slide" Target="/ppt/slides/slide14.xml" Id="rId17" /><Relationship Type="http://schemas.openxmlformats.org/officeDocument/2006/relationships/slide" Target="/ppt/slides/slide15.xml" Id="rId18" /><Relationship Type="http://schemas.openxmlformats.org/officeDocument/2006/relationships/slide" Target="/ppt/slides/slide16.xml" Id="rId19" /><Relationship Type="http://schemas.openxmlformats.org/officeDocument/2006/relationships/slide" Target="/ppt/slides/slide17.xml" Id="rId20" /><Relationship Type="http://schemas.openxmlformats.org/officeDocument/2006/relationships/slide" Target="/ppt/slides/slide18.xml" Id="rId21" /><Relationship Type="http://schemas.openxmlformats.org/officeDocument/2006/relationships/slide" Target="/ppt/slides/slide19.xml" Id="rId22" /><Relationship Type="http://schemas.openxmlformats.org/officeDocument/2006/relationships/slide" Target="/ppt/slides/slide20.xml" Id="rId23" /><Relationship Type="http://schemas.openxmlformats.org/officeDocument/2006/relationships/slide" Target="/ppt/slides/slide21.xml" Id="rId24" /><Relationship Type="http://schemas.openxmlformats.org/officeDocument/2006/relationships/slide" Target="/ppt/slides/slide22.xml" Id="rId25" /><Relationship Type="http://schemas.openxmlformats.org/officeDocument/2006/relationships/slide" Target="/ppt/slides/slide23.xml" Id="rId26" /><Relationship Type="http://schemas.openxmlformats.org/officeDocument/2006/relationships/slide" Target="/ppt/slides/slide24.xml" Id="rId27" /><Relationship Type="http://schemas.openxmlformats.org/officeDocument/2006/relationships/slide" Target="/ppt/slides/slide25.xml" Id="rId28" /><Relationship Type="http://schemas.openxmlformats.org/officeDocument/2006/relationships/slide" Target="/ppt/slides/slide26.xml" Id="rId29" /><Relationship Type="http://schemas.openxmlformats.org/officeDocument/2006/relationships/slide" Target="/ppt/slides/slide27.xml" Id="rId30" /><Relationship Type="http://schemas.openxmlformats.org/officeDocument/2006/relationships/slide" Target="/ppt/slides/slide28.xml" Id="rId31" /><Relationship Type="http://schemas.openxmlformats.org/officeDocument/2006/relationships/slide" Target="/ppt/slides/slide29.xml" Id="rId32" /><Relationship Type="http://schemas.openxmlformats.org/officeDocument/2006/relationships/slide" Target="/ppt/slides/slide30.xml" Id="rId33" /><Relationship Type="http://schemas.openxmlformats.org/officeDocument/2006/relationships/slide" Target="/ppt/slides/slide31.xml" Id="rId34" /><Relationship Type="http://schemas.openxmlformats.org/officeDocument/2006/relationships/slide" Target="/ppt/slides/slide32.xml" Id="rId35" /><Relationship Type="http://schemas.openxmlformats.org/officeDocument/2006/relationships/slide" Target="/ppt/slides/slide33.xml" Id="rId36" /><Relationship Type="http://schemas.openxmlformats.org/officeDocument/2006/relationships/slide" Target="/ppt/slides/slide34.xml" Id="rId37" /><Relationship Type="http://schemas.openxmlformats.org/officeDocument/2006/relationships/slide" Target="/ppt/slides/slide35.xml" Id="rId38" /><Relationship Type="http://schemas.openxmlformats.org/officeDocument/2006/relationships/slide" Target="/ppt/slides/slide36.xml" Id="rId39" /><Relationship Type="http://schemas.openxmlformats.org/officeDocument/2006/relationships/slide" Target="/ppt/slides/slide37.xml" Id="rId40" /><Relationship Type="http://schemas.openxmlformats.org/officeDocument/2006/relationships/slide" Target="/ppt/slides/slide38.xml" Id="rId41" /><Relationship Type="http://schemas.openxmlformats.org/officeDocument/2006/relationships/slide" Target="/ppt/slides/slide39.xml" Id="rId42" /><Relationship Type="http://schemas.openxmlformats.org/officeDocument/2006/relationships/slide" Target="/ppt/slides/slide40.xml" Id="rId43" /><Relationship Type="http://schemas.openxmlformats.org/officeDocument/2006/relationships/slide" Target="/ppt/slides/slide41.xml" Id="rId44" /><Relationship Type="http://schemas.openxmlformats.org/officeDocument/2006/relationships/slide" Target="/ppt/slides/slide42.xml" Id="rId45" /><Relationship Type="http://schemas.openxmlformats.org/officeDocument/2006/relationships/slide" Target="/ppt/slides/slide43.xml" Id="rId46" /><Relationship Type="http://schemas.openxmlformats.org/officeDocument/2006/relationships/slide" Target="/ppt/slides/slide44.xml" Id="rId47" /><Relationship Type="http://schemas.openxmlformats.org/officeDocument/2006/relationships/slide" Target="/ppt/slides/slide45.xml" Id="rId48" /><Relationship Type="http://schemas.openxmlformats.org/officeDocument/2006/relationships/slide" Target="/ppt/slides/slide46.xml" Id="rId49" /><Relationship Type="http://schemas.openxmlformats.org/officeDocument/2006/relationships/slide" Target="/ppt/slides/slide47.xml" Id="rId50" /><Relationship Type="http://schemas.openxmlformats.org/officeDocument/2006/relationships/slide" Target="/ppt/slides/slide48.xml" Id="rId51" /><Relationship Type="http://schemas.openxmlformats.org/officeDocument/2006/relationships/slide" Target="/ppt/slides/slide49.xml" Id="rId52" /><Relationship Type="http://schemas.openxmlformats.org/officeDocument/2006/relationships/tableStyles" Target="/ppt/tableStyles.xml" Id="rId53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13B20-8BB8-B74B-ADB5-DA5707988F1E}" type="datetimeFigureOut">
              <a:t>2019/7/15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674F-E567-AA4B-8C16-788D7CE21C4F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22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Id1" /><Relationship Type="http://schemas.openxmlformats.org/officeDocument/2006/relationships/notesMaster" Target="/ppt/notesMasters/notesMaster1.xml" Id="rId2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46.xml" Id="rId1" /><Relationship Type="http://schemas.openxmlformats.org/officeDocument/2006/relationships/notesMaster" Target="/ppt/notesMasters/notesMaster1.xml" Id="rId2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/>
            <a:r>
              <a:rPr lang="zh-CN"/>
              <a:t>g</a:t>
            </a:r>
            <a:r>
              <a:rPr lang="zh-CN"/>
              <a:t>enerating new samples by learning distributions.</a:t>
            </a:r>
          </a:p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/>
            <a:r>
              <a:rPr lang="zh-CN"/>
              <a:t>How to guarantee the approximation accuracy of transformation T?  Partial answer </a:t>
            </a:r>
          </a:p>
          <a:p xmlns:a="http://schemas.openxmlformats.org/drawingml/2006/main">
            <a:pPr/>
            <a:r>
              <a:rPr lang="zh-CN"/>
              <a:t>What are the conditions for transformation T?  Machine computing burden</a:t>
            </a:r>
          </a:p>
          <a:p xmlns:a="http://schemas.openxmlformats.org/drawingml/2006/main">
            <a:pPr/>
            <a:r>
              <a:rPr lang="zh-CN"/>
              <a:t>How to train the model? </a:t>
            </a:r>
          </a:p>
          <a:p xmlns:a="http://schemas.openxmlformats.org/drawingml/2006/main">
            <a:pPr/>
            <a:r>
              <a:rPr lang="zh-CN"/>
              <a:t>What are the advantages and disadvantages of RealNVP?</a:t>
            </a:r>
          </a:p>
          <a:p xmlns:a="http://schemas.openxmlformats.org/drawingml/2006/main">
            <a:pPr/>
            <a:endParaRPr lang="zh-CN"/>
          </a:p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47023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94990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三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200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4446104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内容占位符 3"/>
          <p:cNvSpPr/>
          <p:nvPr>
            <p:ph idx="10"/>
          </p:nvPr>
        </p:nvSpPr>
        <p:spPr>
          <a:xfrm>
            <a:off x="8054009" y="1825625"/>
            <a:ext cx="3299791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4" name="内容占位符 3"/>
          <p:cNvSpPr/>
          <p:nvPr>
            <p:ph idx="10"/>
          </p:nvPr>
        </p:nvSpPr>
        <p:spPr>
          <a:xfrm>
            <a:off x="838200" y="1690688"/>
            <a:ext cx="10515600" cy="2172811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内容占位符 3"/>
          <p:cNvSpPr/>
          <p:nvPr>
            <p:ph idx="11"/>
          </p:nvPr>
        </p:nvSpPr>
        <p:spPr>
          <a:xfrm>
            <a:off x="838200" y="3863500"/>
            <a:ext cx="10515600" cy="2241232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多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7" name="图片占位符 6"/>
          <p:cNvSpPr/>
          <p:nvPr>
            <p:ph type="pic" idx="10"/>
          </p:nvPr>
        </p:nvSpPr>
        <p:spPr>
          <a:xfrm>
            <a:off x="838200" y="1690689"/>
            <a:ext cx="5257800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8" name="图片占位符 6"/>
          <p:cNvSpPr/>
          <p:nvPr>
            <p:ph type="pic" idx="11"/>
          </p:nvPr>
        </p:nvSpPr>
        <p:spPr>
          <a:xfrm>
            <a:off x="6096001" y="1690689"/>
            <a:ext cx="5257802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9" name="图片占位符 6"/>
          <p:cNvSpPr/>
          <p:nvPr>
            <p:ph type="pic" idx="12"/>
          </p:nvPr>
        </p:nvSpPr>
        <p:spPr>
          <a:xfrm>
            <a:off x="838200" y="4029575"/>
            <a:ext cx="5257800" cy="2338886"/>
          </a:xfrm>
        </p:spPr>
        <p:txBody>
          <a:bodyPr/>
          <a:lstStyle/>
          <a:p>
            <a:endParaRPr lang="zh-CN"/>
          </a:p>
        </p:txBody>
      </p:sp>
      <p:sp>
        <p:nvSpPr>
          <p:cNvPr id="10" name="图片占位符 6"/>
          <p:cNvSpPr/>
          <p:nvPr>
            <p:ph type="pic" idx="13"/>
          </p:nvPr>
        </p:nvSpPr>
        <p:spPr>
          <a:xfrm>
            <a:off x="6096001" y="4029575"/>
            <a:ext cx="5257802" cy="2338886"/>
          </a:xfr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1850" y="1471199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1850" y="4350924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对比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内容占位符 3"/>
          <p:cNvSpPr/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文本占位符 4"/>
          <p:cNvSpPr/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6" name="内容占位符 5"/>
          <p:cNvSpPr/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723106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5183188" y="723106"/>
            <a:ext cx="6172200" cy="5411787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文本占位符 3"/>
          <p:cNvSpPr/>
          <p:nvPr>
            <p:ph type="body" idx="2"/>
          </p:nvPr>
        </p:nvSpPr>
        <p:spPr>
          <a:xfrm>
            <a:off x="839788" y="2323306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727074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727075"/>
            <a:ext cx="6172200" cy="5403850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/>
          </a:p>
        </p:txBody>
      </p:sp>
      <p:sp>
        <p:nvSpPr>
          <p:cNvPr id="4" name="文本占位符 3"/>
          <p:cNvSpPr/>
          <p:nvPr>
            <p:ph type="body" idx="2"/>
          </p:nvPr>
        </p:nvSpPr>
        <p:spPr>
          <a:xfrm>
            <a:off x="839788" y="2327274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表格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/>
          <p:nvPr>
            <p:ph type="title"/>
          </p:nvPr>
        </p:nvSpPr>
        <p:spPr>
          <a:xfrm>
            <a:off x="839788" y="727074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5" name="文本占位符 3"/>
          <p:cNvSpPr/>
          <p:nvPr>
            <p:ph type="body" idx="2"/>
          </p:nvPr>
        </p:nvSpPr>
        <p:spPr>
          <a:xfrm>
            <a:off x="839788" y="2327274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7" name="表格占位符 6"/>
          <p:cNvSpPr/>
          <p:nvPr>
            <p:ph type="tbl" idx="10"/>
          </p:nvPr>
        </p:nvSpPr>
        <p:spPr>
          <a:xfrm>
            <a:off x="5172891" y="719137"/>
            <a:ext cx="6179322" cy="5419726"/>
          </a:xfrm>
        </p:spPr>
        <p:txBody>
          <a:bodyPr/>
          <a:lstStyle/>
          <a:p>
            <a:endParaRPr lang="zh-CN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10.xml" Id="rId10" /><Relationship Type="http://schemas.openxmlformats.org/officeDocument/2006/relationships/slideLayout" Target="/ppt/slideLayouts/slideLayout11.xml" Id="rId11" /><Relationship Type="http://schemas.openxmlformats.org/officeDocument/2006/relationships/slideLayout" Target="/ppt/slideLayouts/slideLayout12.xml" Id="rId12" /><Relationship Type="http://schemas.openxmlformats.org/officeDocument/2006/relationships/theme" Target="/ppt/slideMasters/theme/theme1.xml" Id="rId13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lvl="0" algn="l" defTabSz="914400">
        <a:lnSpc>
          <a:spcPct val="13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/>
          <a:ea typeface="微软雅黑"/>
        </a:defRPr>
      </a:lvl1pPr>
    </p:titleStyle>
    <p:bodyStyle>
      <a:lvl1pPr marL="228600" lvl="0" indent="-228600" algn="l" defTabSz="914400">
        <a:lnSpc>
          <a:spcPct val="130000"/>
        </a:lnSpc>
        <a:spcBef>
          <a:spcPts val="1000"/>
        </a:spcBef>
        <a:buFont typeface="微软雅黑"/>
        <a:buChar char="•"/>
        <a:defRPr sz="2800" kern="1200">
          <a:solidFill>
            <a:schemeClr val="tx1"/>
          </a:solidFill>
          <a:latin typeface="微软雅黑"/>
          <a:ea typeface="微软雅黑"/>
        </a:defRPr>
      </a:lvl1pPr>
      <a:lvl2pPr marL="685800" lvl="1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2400" kern="1200">
          <a:solidFill>
            <a:schemeClr val="tx1"/>
          </a:solidFill>
          <a:latin typeface="微软雅黑"/>
          <a:ea typeface="微软雅黑"/>
        </a:defRPr>
      </a:lvl2pPr>
      <a:lvl3pPr marL="1143000" lvl="2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2000" kern="1200">
          <a:solidFill>
            <a:schemeClr val="tx1"/>
          </a:solidFill>
          <a:latin typeface="微软雅黑"/>
          <a:ea typeface="微软雅黑"/>
        </a:defRPr>
      </a:lvl3pPr>
      <a:lvl4pPr marL="1600200" lvl="3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1800" kern="1200">
          <a:solidFill>
            <a:schemeClr val="tx1"/>
          </a:solidFill>
          <a:latin typeface="微软雅黑"/>
          <a:ea typeface="微软雅黑"/>
        </a:defRPr>
      </a:lvl4pPr>
      <a:lvl5pPr marL="2057400" lvl="4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1800" kern="1200">
          <a:solidFill>
            <a:schemeClr val="tx1"/>
          </a:solidFill>
          <a:latin typeface="微软雅黑"/>
          <a:ea typeface="微软雅黑"/>
        </a:defRPr>
      </a:lvl5pPr>
      <a:lvl6pPr marL="2514600" lvl="5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1800" kern="1200">
          <a:solidFill>
            <a:schemeClr val="tx1"/>
          </a:solidFill>
          <a:latin typeface="微软雅黑"/>
          <a:ea typeface="微软雅黑"/>
        </a:defRPr>
      </a:lvl6pPr>
      <a:lvl7pPr marL="2971800" lvl="6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1800" kern="1200">
          <a:solidFill>
            <a:schemeClr val="tx1"/>
          </a:solidFill>
          <a:latin typeface="微软雅黑"/>
          <a:ea typeface="微软雅黑"/>
        </a:defRPr>
      </a:lvl7pPr>
      <a:lvl8pPr marL="3429000" lvl="7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1800" kern="1200">
          <a:solidFill>
            <a:schemeClr val="tx1"/>
          </a:solidFill>
          <a:latin typeface="微软雅黑"/>
          <a:ea typeface="微软雅黑"/>
        </a:defRPr>
      </a:lvl8pPr>
      <a:lvl9pPr marL="3886200" lvl="8" indent="-228600" algn="l" defTabSz="914400">
        <a:lnSpc>
          <a:spcPct val="130000"/>
        </a:lnSpc>
        <a:spcBef>
          <a:spcPts val="500"/>
        </a:spcBef>
        <a:buFont typeface="微软雅黑"/>
        <a:buChar char="•"/>
        <a:defRPr sz="1800" kern="1200">
          <a:solidFill>
            <a:schemeClr val="tx1"/>
          </a:solidFill>
          <a:latin typeface="微软雅黑"/>
          <a:ea typeface="微软雅黑"/>
        </a:defRPr>
      </a:lvl9pPr>
    </p:bodyStyle>
    <p:otherStyle>
      <a:lvl1pPr marL="0" lvl="0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1pPr>
      <a:lvl2pPr marL="457200" lvl="1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2pPr>
      <a:lvl3pPr marL="914400" lvl="2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3pPr>
      <a:lvl4pPr marL="1371600" lvl="3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4pPr>
      <a:lvl5pPr marL="1828800" lvl="4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5pPr>
      <a:lvl6pPr marL="2286000" lvl="5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6pPr>
      <a:lvl7pPr marL="2743200" lvl="6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7pPr>
      <a:lvl8pPr marL="3200400" lvl="7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8pPr>
      <a:lvl9pPr marL="3657600" lvl="8" algn="l" defTabSz="914400">
        <a:lnSpc>
          <a:spcPct val="130000"/>
        </a:lnSpc>
        <a:defRPr sz="1800" kern="1200">
          <a:solidFill>
            <a:schemeClr val="tx1"/>
          </a:solidFill>
          <a:latin typeface="微软雅黑"/>
          <a:ea typeface="微软雅黑"/>
        </a:defRPr>
      </a:lvl9pPr>
    </p:otherStyle>
  </p:txStyles>
</p:sldMaster>
</file>

<file path=ppt/slideMasters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notesSlide" Target="/ppt/notesSlides/notesSlide1.xml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14.png" Id="rId2" /><Relationship Type="http://schemas.openxmlformats.org/officeDocument/2006/relationships/image" Target="/ppt/media/image15.png" Id="rId3" /><Relationship Type="http://schemas.openxmlformats.org/officeDocument/2006/relationships/image" Target="/ppt/media/image16.pn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17.png" Id="rId2" /><Relationship Type="http://schemas.openxmlformats.org/officeDocument/2006/relationships/image" Target="/ppt/media/image18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19.png" Id="rId2" /><Relationship Type="http://schemas.openxmlformats.org/officeDocument/2006/relationships/image" Target="/ppt/media/image20.png" Id="rId3" /><Relationship Type="http://schemas.openxmlformats.org/officeDocument/2006/relationships/image" Target="/ppt/media/image21.png" Id="rId4" /><Relationship Type="http://schemas.openxmlformats.org/officeDocument/2006/relationships/image" Target="/ppt/media/image22.png" Id="rId5" /><Relationship Type="http://schemas.openxmlformats.org/officeDocument/2006/relationships/image" Target="/ppt/media/image23.png" Id="rId6" /><Relationship Type="http://schemas.openxmlformats.org/officeDocument/2006/relationships/image" Target="/ppt/media/image24.png" Id="rId7" /><Relationship Type="http://schemas.openxmlformats.org/officeDocument/2006/relationships/image" Target="/ppt/media/image25.png" Id="rId8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6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7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8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9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0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1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2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3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4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5.png" Id="rId2" /><Relationship Type="http://schemas.openxmlformats.org/officeDocument/2006/relationships/image" Target="/ppt/media/image36.png" Id="rId3" /><Relationship Type="http://schemas.openxmlformats.org/officeDocument/2006/relationships/image" Target="/ppt/media/image37.png" Id="rId4" /><Relationship Type="http://schemas.openxmlformats.org/officeDocument/2006/relationships/image" Target="/ppt/media/image38.png" Id="rId5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9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hyperlink" Target="https://github.com/L1aoXingyu/pytorch-beginner/blob/master/08-AutoEncoder/Variational_autoencoder.py" TargetMode="External" Id="rId2" /><Relationship Type="http://schemas.openxmlformats.org/officeDocument/2006/relationships/hyperlink" Target="https://github.com/rasbt/stat453-deep-learning-ss21/blob/main/L17/1_VAE_mnist_sigmoid_mse.ipynb" TargetMode="External" Id="rId3" /><Relationship Type="http://schemas.openxmlformats.org/officeDocument/2006/relationships/hyperlink" Target="https://github.com/AntixK/PyTorch-VAE" TargetMode="External" Id="rId4" /><Relationship Type="http://schemas.openxmlformats.org/officeDocument/2006/relationships/hyperlink" Target="https://arxiv.org/pdf/1606.05908.pdf" TargetMode="External" Id="rId5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0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1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.png" Id="rId2" /><Relationship Type="http://schemas.openxmlformats.org/officeDocument/2006/relationships/image" Target="/ppt/media/image2.png" Id="rId3" /><Relationship Type="http://schemas.openxmlformats.org/officeDocument/2006/relationships/image" Target="/ppt/media/image3.png" Id="rId4" /><Relationship Type="http://schemas.openxmlformats.org/officeDocument/2006/relationships/image" Target="/ppt/media/image4.png" Id="rId5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3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4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5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6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7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8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9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0.png" Id="rId2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1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.png" Id="rId2" /><Relationship Type="http://schemas.openxmlformats.org/officeDocument/2006/relationships/image" Target="/ppt/media/image6.png" Id="rId3" /><Relationship Type="http://schemas.openxmlformats.org/officeDocument/2006/relationships/image" Target="/ppt/media/image5.png" Id="rId4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2.png" Id="rId2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3.png" Id="rId2" /><Relationship Type="http://schemas.openxmlformats.org/officeDocument/2006/relationships/image" Target="/ppt/media/image54.png" Id="rId3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55.png" Id="rId2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6.png" Id="rId2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notesSlide" Target="/ppt/notesSlides/notesSlide2.xml" Id="rId2" /><Relationship Type="http://schemas.openxmlformats.org/officeDocument/2006/relationships/image" Target="/ppt/media/image57.png" Id="rId3" /><Relationship Type="http://schemas.openxmlformats.org/officeDocument/2006/relationships/image" Target="/ppt/media/image58.png" Id="rId4" /><Relationship Type="http://schemas.openxmlformats.org/officeDocument/2006/relationships/image" Target="/ppt/media/image59.png" Id="rId5" /><Relationship Type="http://schemas.openxmlformats.org/officeDocument/2006/relationships/image" Target="/ppt/media/image60.png" Id="rId6" /><Relationship Type="http://schemas.openxmlformats.org/officeDocument/2006/relationships/image" Target="/ppt/media/image61.png" Id="rId7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2.png" Id="rId2" /><Relationship Type="http://schemas.openxmlformats.org/officeDocument/2006/relationships/image" Target="/ppt/media/image63.png" Id="rId3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4.png" Id="rId2" /><Relationship Type="http://schemas.openxmlformats.org/officeDocument/2006/relationships/image" Target="/ppt/media/image65.png" Id="rId3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7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png" Id="rId2" /><Relationship Type="http://schemas.openxmlformats.org/officeDocument/2006/relationships/image" Target="/ppt/media/image9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10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11.png" Id="rId2" /><Relationship Type="http://schemas.openxmlformats.org/officeDocument/2006/relationships/image" Target="/ppt/media/image12.png" Id="rId3" /><Relationship Type="http://schemas.openxmlformats.org/officeDocument/2006/relationships/image" Target="/ppt/media/image13.png" Id="rId4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470233"/>
            <a:ext cx="9144000" cy="2387600"/>
          </a:xfrm>
        </p:spPr>
        <p:txBody>
          <a:bodyPr anchor="b"/>
          <a:lstStyle/>
          <a:p>
            <a:pPr/>
            <a:r>
              <a:rPr lang="zh-CN" sz="4000">
                <a:solidFill>
                  <a:srgbClr val="000000"/>
                </a:solidFill>
                <a:latin typeface="微软雅黑"/>
                <a:ea typeface="微软雅黑"/>
              </a:rPr>
              <a:t>Mathematical Foundation of Machine Learning</a:t>
            </a:r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949908"/>
            <a:ext cx="9144000" cy="1655762"/>
          </a:xfrm>
        </p:spPr>
        <p:txBody>
          <a:bodyPr/>
          <a:lstStyle/>
          <a:p>
            <a:pPr/>
            <a:r>
              <a:rPr lang="zh-CN" sz="3200">
                <a:solidFill>
                  <a:srgbClr val="000000"/>
                </a:solidFill>
                <a:latin typeface="微软雅黑"/>
                <a:ea typeface="微软雅黑"/>
              </a:rPr>
              <a:t>V. Generative Deep Learning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892904" y="545664"/>
            <a:ext cx="2455486" cy="421649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 b="1"/>
              <a:t>Robustness ?</a:t>
            </a:r>
          </a:p>
          <a:p>
            <a:pPr/>
            <a:endParaRPr lang="zh-CN"/>
          </a:p>
        </p:txBody>
      </p:sp>
      <p:sp>
        <p:nvSpPr>
          <p:cNvPr id="4" name=""/>
          <p:cNvSpPr txBox="1"/>
          <p:nvPr/>
        </p:nvSpPr>
        <p:spPr>
          <a:xfrm rot="0" flipH="0" flipV="0">
            <a:off x="979714" y="1364159"/>
            <a:ext cx="10590835" cy="429090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000" b="1">
                <a:solidFill>
                  <a:srgbClr val="333333"/>
                </a:solidFill>
                <a:latin typeface="PingFang SC"/>
                <a:ea typeface="PingFang SC"/>
              </a:rPr>
              <a:t>Denoising AutoEncoder                                                           </a:t>
            </a:r>
            <a:r>
              <a:rPr lang="zh-CN" sz="1600" i="1">
                <a:solidFill>
                  <a:srgbClr val="0188FB"/>
                </a:solidFill>
                <a:highlight>
                  <a:srgbClr val="FFFFFF"/>
                </a:highlight>
                <a:latin typeface="微软雅黑"/>
                <a:ea typeface="微软雅黑"/>
              </a:rPr>
              <a:t>Pascal Vincent etc, 2008</a:t>
            </a:r>
          </a:p>
          <a:p>
            <a:pPr/>
            <a:endParaRPr lang="zh-CN" sz="2000" b="1">
              <a:solidFill>
                <a:srgbClr val="333333"/>
              </a:solidFill>
              <a:latin typeface="PingFang SC"/>
              <a:ea typeface="PingFang SC"/>
            </a:endParaRPr>
          </a:p>
          <a:p>
            <a:pPr/>
            <a:endParaRPr lang="zh-CN" sz="2000" b="1">
              <a:solidFill>
                <a:srgbClr val="333333"/>
              </a:solidFill>
              <a:latin typeface="PingFang SC"/>
              <a:ea typeface="PingFang SC"/>
            </a:endParaRPr>
          </a:p>
          <a:p>
            <a:pPr/>
            <a:endParaRPr lang="zh-CN" sz="2000" b="1">
              <a:solidFill>
                <a:srgbClr val="333333"/>
              </a:solidFill>
              <a:latin typeface="PingFang SC"/>
              <a:ea typeface="PingFang SC"/>
            </a:endParaRPr>
          </a:p>
          <a:p>
            <a:pPr/>
            <a:r>
              <a:rPr lang="zh-CN" sz="2000" b="1">
                <a:solidFill>
                  <a:srgbClr val="333333"/>
                </a:solidFill>
                <a:latin typeface="PingFang SC"/>
                <a:ea typeface="PingFang SC"/>
              </a:rPr>
              <a:t>Sparse AutoEncoder                                                                   </a:t>
            </a:r>
            <a:r>
              <a:rPr lang="zh-CN" sz="1600" b="1">
                <a:solidFill>
                  <a:srgbClr val="333333"/>
                </a:solidFill>
                <a:latin typeface="微软雅黑"/>
                <a:ea typeface="微软雅黑"/>
              </a:rPr>
              <a:t> </a:t>
            </a:r>
            <a:r>
              <a:rPr lang="zh-CN" sz="1600" i="1">
                <a:solidFill>
                  <a:srgbClr val="0188FB"/>
                </a:solidFill>
                <a:highlight>
                  <a:srgbClr val="FFFFFF"/>
                </a:highlight>
                <a:latin typeface="微软雅黑"/>
                <a:ea typeface="微软雅黑"/>
              </a:rPr>
              <a:t>Andrew Ng, etc, 2011</a:t>
            </a:r>
          </a:p>
          <a:p>
            <a:pPr/>
            <a:endParaRPr lang="zh-CN" sz="2000" b="1">
              <a:solidFill>
                <a:srgbClr val="333333"/>
              </a:solidFill>
              <a:latin typeface="PingFang SC"/>
              <a:ea typeface="PingFang SC"/>
            </a:endParaRPr>
          </a:p>
          <a:p>
            <a:pPr/>
            <a:r>
              <a:rPr lang="zh-CN" sz="2000" b="1">
                <a:solidFill>
                  <a:srgbClr val="333333"/>
                </a:solidFill>
                <a:latin typeface="PingFang SC"/>
                <a:ea typeface="PingFang SC"/>
              </a:rPr>
              <a:t>Contractive AutoEncoder</a:t>
            </a:r>
          </a:p>
          <a:p>
            <a:pPr/>
            <a:endParaRPr lang="zh-CN" sz="2000" b="1">
              <a:solidFill>
                <a:srgbClr val="333333"/>
              </a:solidFill>
              <a:latin typeface="PingFang SC"/>
              <a:ea typeface="PingFang SC"/>
            </a:endParaRPr>
          </a:p>
        </p:txBody>
      </p:sp>
      <p:pic>
        <p:nvPicPr>
          <p:cNvPr id="5" name=""/>
          <p:cNvPicPr/>
          <p:nvPr/>
        </p:nvPicPr>
        <p:blipFill>
          <a:blip r:embed="rId2"/>
          <a:stretch/>
        </p:blipFill>
        <p:spPr>
          <a:xfrm rot="0" flipH="0" flipV="0">
            <a:off x="4816354" y="3930167"/>
            <a:ext cx="4729544" cy="1724893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 rot="0" flipH="0" flipV="0">
            <a:off x="9809544" y="4960578"/>
            <a:ext cx="2021436" cy="44450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1600" i="1">
                <a:solidFill>
                  <a:srgbClr val="0188FB"/>
                </a:solidFill>
                <a:highlight>
                  <a:srgbClr val="FFFFFF"/>
                </a:highlight>
                <a:latin typeface="微软雅黑"/>
                <a:ea typeface="微软雅黑"/>
              </a:rPr>
              <a:t>Rifai S etc, 2011</a:t>
            </a:r>
          </a:p>
        </p:txBody>
      </p:sp>
      <p:pic>
        <p:nvPicPr>
          <p:cNvPr id="7" name=""/>
          <p:cNvPicPr/>
          <p:nvPr/>
        </p:nvPicPr>
        <p:blipFill>
          <a:blip r:embed="rId3"/>
          <a:stretch/>
        </p:blipFill>
        <p:spPr>
          <a:xfrm rot="0" flipH="0" flipV="0">
            <a:off x="4917174" y="3036963"/>
            <a:ext cx="3101740" cy="472646"/>
          </a:xfrm>
          <a:prstGeom prst="rect">
            <a:avLst/>
          </a:prstGeom>
        </p:spPr>
      </p:pic>
      <p:pic>
        <p:nvPicPr>
          <p:cNvPr id="8" name=""/>
          <p:cNvPicPr/>
          <p:nvPr/>
        </p:nvPicPr>
        <p:blipFill>
          <a:blip r:embed="rId4"/>
          <a:stretch/>
        </p:blipFill>
        <p:spPr>
          <a:xfrm rot="0" flipH="0" flipV="0">
            <a:off x="4737352" y="967313"/>
            <a:ext cx="3622600" cy="15112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2892356" y="532534"/>
            <a:ext cx="6152496" cy="2699564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 rot="0" flipH="0" flipV="0">
            <a:off x="571500" y="532534"/>
            <a:ext cx="4468091" cy="714375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/>
              <a:t>Variational Auto Encoder</a:t>
            </a:r>
          </a:p>
        </p:txBody>
      </p:sp>
      <p:sp>
        <p:nvSpPr>
          <p:cNvPr id="5" name=""/>
          <p:cNvSpPr txBox="1"/>
          <p:nvPr/>
        </p:nvSpPr>
        <p:spPr>
          <a:xfrm rot="0" flipH="0" flipV="0">
            <a:off x="3334374" y="5977498"/>
            <a:ext cx="8236176" cy="508459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i="1">
                <a:solidFill>
                  <a:srgbClr val="0188FB"/>
                </a:solidFill>
                <a:highlight>
                  <a:srgbClr val="FFFFFF"/>
                </a:highlight>
                <a:latin typeface="-apple-system"/>
                <a:ea typeface="-apple-system"/>
              </a:rPr>
              <a:t> </a:t>
            </a:r>
            <a:r>
              <a:rPr lang="zh-CN" i="1">
                <a:solidFill>
                  <a:srgbClr val="0188FB"/>
                </a:solidFill>
                <a:highlight>
                  <a:srgbClr val="FFFFFF"/>
                </a:highlight>
                <a:latin typeface="-apple-system"/>
                <a:ea typeface="-apple-system"/>
              </a:rPr>
              <a:t>Auto-encoding variational bayes, Diederik Kingma etc, ICLR 2014</a:t>
            </a:r>
          </a:p>
        </p:txBody>
      </p:sp>
      <p:pic>
        <p:nvPicPr>
          <p:cNvPr id="6" name=""/>
          <p:cNvPicPr/>
          <p:nvPr/>
        </p:nvPicPr>
        <p:blipFill>
          <a:blip r:embed="rId3"/>
          <a:stretch/>
        </p:blipFill>
        <p:spPr>
          <a:xfrm rot="0" flipH="0" flipV="0">
            <a:off x="3466268" y="3320500"/>
            <a:ext cx="5259592" cy="2593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0" t="52400" r="0" b="19571"/>
          <a:stretch/>
        </p:blipFill>
        <p:spPr>
          <a:xfrm rot="0" flipH="0" flipV="0">
            <a:off x="595346" y="91626"/>
            <a:ext cx="10899872" cy="1136694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3"/>
          <a:stretch/>
        </p:blipFill>
        <p:spPr>
          <a:xfrm rot="0" flipH="0" flipV="0">
            <a:off x="3018939" y="971279"/>
            <a:ext cx="1054904" cy="331902"/>
          </a:xfrm>
          <a:prstGeom prst="rect">
            <a:avLst/>
          </a:prstGeom>
        </p:spPr>
      </p:pic>
      <p:pic>
        <p:nvPicPr>
          <p:cNvPr id="5" name=""/>
          <p:cNvPicPr/>
          <p:nvPr/>
        </p:nvPicPr>
        <p:blipFill>
          <a:blip r:embed="rId4"/>
          <a:stretch/>
        </p:blipFill>
        <p:spPr>
          <a:xfrm rot="0" flipH="0" flipV="0">
            <a:off x="4073843" y="1137230"/>
            <a:ext cx="1222852" cy="315660"/>
          </a:xfrm>
          <a:prstGeom prst="rect">
            <a:avLst/>
          </a:prstGeom>
        </p:spPr>
      </p:pic>
      <p:pic>
        <p:nvPicPr>
          <p:cNvPr id="6" name=""/>
          <p:cNvPicPr/>
          <p:nvPr/>
        </p:nvPicPr>
        <p:blipFill>
          <a:blip r:embed="rId5"/>
          <a:stretch/>
        </p:blipFill>
        <p:spPr>
          <a:xfrm rot="0" flipH="0" flipV="0">
            <a:off x="1883070" y="1295059"/>
            <a:ext cx="2073315" cy="931839"/>
          </a:xfrm>
          <a:prstGeom prst="rect">
            <a:avLst/>
          </a:prstGeom>
        </p:spPr>
      </p:pic>
      <p:pic>
        <p:nvPicPr>
          <p:cNvPr id="7" name=""/>
          <p:cNvPicPr/>
          <p:nvPr/>
        </p:nvPicPr>
        <p:blipFill>
          <a:blip r:embed="rId6"/>
          <a:stretch/>
        </p:blipFill>
        <p:spPr>
          <a:xfrm rot="0" flipH="0" flipV="0">
            <a:off x="1007539" y="4248624"/>
            <a:ext cx="9272273" cy="1719591"/>
          </a:xfrm>
          <a:prstGeom prst="rect">
            <a:avLst/>
          </a:prstGeom>
        </p:spPr>
      </p:pic>
      <p:pic>
        <p:nvPicPr>
          <p:cNvPr id="8" name=""/>
          <p:cNvPicPr/>
          <p:nvPr/>
        </p:nvPicPr>
        <p:blipFill>
          <a:blip r:embed="rId7"/>
          <a:stretch/>
        </p:blipFill>
        <p:spPr>
          <a:xfrm rot="0" flipH="0" flipV="0">
            <a:off x="6172220" y="486353"/>
            <a:ext cx="3636338" cy="2124747"/>
          </a:xfrm>
          <a:prstGeom prst="rect">
            <a:avLst/>
          </a:prstGeom>
        </p:spPr>
      </p:pic>
      <p:pic>
        <p:nvPicPr>
          <p:cNvPr id="9" name=""/>
          <p:cNvPicPr/>
          <p:nvPr/>
        </p:nvPicPr>
        <p:blipFill>
          <a:blip r:embed="rId8"/>
          <a:stretch/>
        </p:blipFill>
        <p:spPr>
          <a:xfrm rot="0" flipH="0" flipV="0">
            <a:off x="1163258" y="2701151"/>
            <a:ext cx="7506731" cy="892018"/>
          </a:xfrm>
          <a:prstGeom prst="rect">
            <a:avLst/>
          </a:prstGeom>
        </p:spPr>
      </p:pic>
      <p:sp>
        <p:nvSpPr>
          <p:cNvPr id="10" name=""/>
          <p:cNvSpPr txBox="1"/>
          <p:nvPr/>
        </p:nvSpPr>
        <p:spPr>
          <a:xfrm rot="0" flipH="0" flipV="0">
            <a:off x="3063157" y="4563732"/>
            <a:ext cx="798286" cy="444500"/>
          </a:xfrm>
          <a:prstGeom prst="rect">
            <a:avLst/>
          </a:prstGeom>
          <a:noFill/>
          <a:ln w="38100">
            <a:solidFill>
              <a:srgbClr val="CC0000"/>
            </a:solidFill>
            <a:prstDash val="solid"/>
          </a:ln>
          <a:effectLst/>
        </p:spPr>
        <p:txBody>
          <a:bodyPr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/>
          <p:nvPr/>
        </p:nvSpPr>
        <p:spPr>
          <a:xfrm rot="0" flipH="0" flipV="0">
            <a:off x="195254" y="608518"/>
            <a:ext cx="5000000" cy="537064"/>
          </a:xfrm>
        </p:spPr>
        <p:txBody>
          <a:bodyPr/>
          <a:lstStyle/>
          <a:p>
            <a:pPr/>
            <a:r>
              <a:rPr lang="zh-CN" sz="2800" b="1">
                <a:solidFill>
                  <a:srgbClr val="000000"/>
                </a:solidFill>
                <a:latin typeface="微软雅黑"/>
                <a:ea typeface="微软雅黑"/>
              </a:rPr>
              <a:t>Variational Auto Encoder</a:t>
            </a:r>
          </a:p>
        </p:txBody>
      </p:sp>
      <p:pic>
        <p:nvPicPr>
          <p:cNvPr id="4" name=""/>
          <p:cNvPicPr/>
          <p:nvPr/>
        </p:nvPicPr>
        <p:blipFill>
          <a:blip r:embed="rId2"/>
          <a:stretch/>
        </p:blipFill>
        <p:spPr>
          <a:xfrm rot="0" flipH="0" flipV="0">
            <a:off x="923971" y="1393642"/>
            <a:ext cx="10344184" cy="35669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/>
          <p:nvPr/>
        </p:nvSpPr>
        <p:spPr>
          <a:xfrm rot="0" flipH="0" flipV="0">
            <a:off x="165043" y="608518"/>
            <a:ext cx="5000000" cy="597486"/>
          </a:xfrm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>
                <a:solidFill>
                  <a:srgbClr val="000000"/>
                </a:solidFill>
                <a:latin typeface="微软雅黑"/>
                <a:ea typeface="微软雅黑"/>
              </a:rPr>
              <a:t>Variational Auto Encoder</a:t>
            </a:r>
          </a:p>
        </p:txBody>
      </p:sp>
      <p:pic>
        <p:nvPicPr>
          <p:cNvPr id="4" name=""/>
          <p:cNvPicPr/>
          <p:nvPr/>
        </p:nvPicPr>
        <p:blipFill>
          <a:blip r:embed="rId2"/>
          <a:stretch/>
        </p:blipFill>
        <p:spPr>
          <a:xfrm rot="0" flipH="0" flipV="0">
            <a:off x="818496" y="1448112"/>
            <a:ext cx="10679024" cy="325756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/>
          <p:nvPr/>
        </p:nvSpPr>
        <p:spPr>
          <a:xfrm rot="0" flipH="0" flipV="0">
            <a:off x="74409" y="49606"/>
            <a:ext cx="5000000" cy="597486"/>
          </a:xfrm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>
                <a:solidFill>
                  <a:srgbClr val="000000"/>
                </a:solidFill>
                <a:latin typeface="微软雅黑"/>
                <a:ea typeface="微软雅黑"/>
              </a:rPr>
              <a:t>Variational Auto Encoder</a:t>
            </a:r>
          </a:p>
        </p:txBody>
      </p:sp>
      <p:sp>
        <p:nvSpPr>
          <p:cNvPr id="4" name=""/>
          <p:cNvSpPr txBox="1"/>
          <p:nvPr/>
        </p:nvSpPr>
        <p:spPr>
          <a:xfrm rot="0" flipH="0" flipV="0">
            <a:off x="74409" y="830897"/>
            <a:ext cx="7552481" cy="545664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000">
                <a:solidFill>
                  <a:srgbClr val="202dc9">
                    <a:alpha val="87843"/>
                  </a:srgbClr>
                </a:solidFill>
              </a:rPr>
              <a:t>Now let's work on (log) data likelihood: </a:t>
            </a:r>
          </a:p>
        </p:txBody>
      </p:sp>
      <p:pic>
        <p:nvPicPr>
          <p:cNvPr id="5" name=""/>
          <p:cNvPicPr/>
          <p:nvPr/>
        </p:nvPicPr>
        <p:blipFill>
          <a:blip r:embed="rId2"/>
          <a:stretch/>
        </p:blipFill>
        <p:spPr>
          <a:xfrm rot="0">
            <a:off x="64" y="1376561"/>
            <a:ext cx="12192000" cy="520443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/>
          <p:nvPr/>
        </p:nvSpPr>
        <p:spPr>
          <a:xfrm rot="0" flipH="0" flipV="0">
            <a:off x="74409" y="49606"/>
            <a:ext cx="5000000" cy="597486"/>
          </a:xfrm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>
                <a:solidFill>
                  <a:srgbClr val="000000"/>
                </a:solidFill>
                <a:latin typeface="微软雅黑"/>
                <a:ea typeface="微软雅黑"/>
              </a:rPr>
              <a:t>Variational Auto Encoder</a:t>
            </a:r>
          </a:p>
        </p:txBody>
      </p:sp>
      <p:sp>
        <p:nvSpPr>
          <p:cNvPr id="4" name=""/>
          <p:cNvSpPr txBox="1"/>
          <p:nvPr/>
        </p:nvSpPr>
        <p:spPr>
          <a:xfrm rot="0" flipH="0" flipV="0">
            <a:off x="74409" y="830897"/>
            <a:ext cx="7552481" cy="54566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000">
                <a:solidFill>
                  <a:srgbClr val="202dc9">
                    <a:alpha val="87843"/>
                  </a:srgbClr>
                </a:solidFill>
              </a:rPr>
              <a:t>Now let's work on (log) data likelihood: </a:t>
            </a:r>
          </a:p>
        </p:txBody>
      </p:sp>
      <p:pic>
        <p:nvPicPr>
          <p:cNvPr id="5" name=""/>
          <p:cNvPicPr/>
          <p:nvPr/>
        </p:nvPicPr>
        <p:blipFill>
          <a:blip r:embed="rId2"/>
          <a:stretch/>
        </p:blipFill>
        <p:spPr>
          <a:xfrm rot="0">
            <a:off x="64" y="1338446"/>
            <a:ext cx="12192000" cy="519802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/>
          <p:nvPr/>
        </p:nvSpPr>
        <p:spPr>
          <a:xfrm rot="0" flipH="0" flipV="0">
            <a:off x="74409" y="49606"/>
            <a:ext cx="5000000" cy="597486"/>
          </a:xfrm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endParaRPr lang="zh-CN" sz="2800" b="1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  <p:pic>
        <p:nvPicPr>
          <p:cNvPr id="4" name=""/>
          <p:cNvPicPr/>
          <p:nvPr/>
        </p:nvPicPr>
        <p:blipFill>
          <a:blip r:embed="rId2"/>
          <a:stretch/>
        </p:blipFill>
        <p:spPr>
          <a:xfrm rot="0">
            <a:off x="74409" y="1563462"/>
            <a:ext cx="12192000" cy="4996024"/>
          </a:xfrm>
          <a:prstGeom prst="rect">
            <a:avLst/>
          </a:prstGeom>
        </p:spPr>
      </p:pic>
      <p:sp>
        <p:nvSpPr>
          <p:cNvPr id="5" name=""/>
          <p:cNvSpPr/>
          <p:nvPr/>
        </p:nvSpPr>
        <p:spPr>
          <a:xfrm rot="0" flipH="0" flipV="0">
            <a:off x="174409" y="149606"/>
            <a:ext cx="5000000" cy="597486"/>
          </a:xfrm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>
                <a:solidFill>
                  <a:srgbClr val="000000"/>
                </a:solidFill>
                <a:latin typeface="微软雅黑"/>
                <a:ea typeface="微软雅黑"/>
              </a:rPr>
              <a:t>Variational Auto Encoder</a:t>
            </a:r>
          </a:p>
        </p:txBody>
      </p:sp>
      <p:sp>
        <p:nvSpPr>
          <p:cNvPr id="6" name=""/>
          <p:cNvSpPr txBox="1"/>
          <p:nvPr/>
        </p:nvSpPr>
        <p:spPr>
          <a:xfrm rot="0" flipH="0" flipV="0">
            <a:off x="74409" y="830897"/>
            <a:ext cx="7552481" cy="545664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000">
                <a:solidFill>
                  <a:srgbClr val="202dc9">
                    <a:alpha val="87843"/>
                  </a:srgbClr>
                </a:solidFill>
              </a:rPr>
              <a:t>Now let's work on (log) data likelihood: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446516" y="540959"/>
            <a:ext cx="11299096" cy="55984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731749" y="1378605"/>
            <a:ext cx="10728629" cy="4288951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 rot="0" flipH="0" flipV="0">
            <a:off x="111613" y="297635"/>
            <a:ext cx="6299935" cy="607671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 b="1"/>
              <a:t>G</a:t>
            </a:r>
            <a:r>
              <a:rPr lang="zh-CN" sz="2400" b="1"/>
              <a:t>enerating Data !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 anchor="ctr"/>
          <a:lstStyle/>
          <a:p>
            <a:pPr/>
            <a:r>
              <a:rPr lang="zh-CN" sz="4400">
                <a:solidFill>
                  <a:srgbClr val="000000"/>
                </a:solidFill>
                <a:latin typeface="微软雅黑"/>
                <a:ea typeface="微软雅黑"/>
              </a:rPr>
              <a:t>Outline</a:t>
            </a: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>
              <a:buFont typeface="微软雅黑"/>
              <a:buChar char="•"/>
            </a:pPr>
            <a:r>
              <a:rPr lang="zh-CN" sz="2800">
                <a:solidFill>
                  <a:srgbClr val="000000"/>
                </a:solidFill>
                <a:latin typeface="微软雅黑"/>
                <a:ea typeface="微软雅黑"/>
              </a:rPr>
              <a:t>Variational Autoencoder (VAE)</a:t>
            </a:r>
          </a:p>
          <a:p>
            <a:pPr>
              <a:buFont typeface="微软雅黑"/>
              <a:buChar char="•"/>
            </a:pPr>
            <a:r>
              <a:rPr lang="zh-CN" sz="2800">
                <a:solidFill>
                  <a:srgbClr val="000000"/>
                </a:solidFill>
                <a:latin typeface="微软雅黑"/>
                <a:ea typeface="微软雅黑"/>
              </a:rPr>
              <a:t>Generative Adversarial Network (GAN)</a:t>
            </a:r>
          </a:p>
          <a:p>
            <a:pPr>
              <a:buFont typeface="微软雅黑"/>
              <a:buChar char="•"/>
            </a:pPr>
            <a:r>
              <a:rPr lang="zh-CN" sz="2800">
                <a:solidFill>
                  <a:srgbClr val="000000"/>
                </a:solidFill>
                <a:latin typeface="微软雅黑"/>
                <a:ea typeface="微软雅黑"/>
              </a:rPr>
              <a:t>Invertible Density Estimation (Normalizing flow)</a:t>
            </a:r>
          </a:p>
          <a:p>
            <a:pPr marL="0" indent="0">
              <a:buNone/>
            </a:pPr>
            <a:endParaRPr lang="zh-CN" sz="2800">
              <a:solidFill>
                <a:srgbClr val="000000"/>
              </a:solidFill>
              <a:latin typeface="微软雅黑"/>
              <a:ea typeface="微软雅黑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277091" y="0"/>
            <a:ext cx="116378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3023841" y="64"/>
            <a:ext cx="52043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931289" y="64279"/>
            <a:ext cx="10329548" cy="3580488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3"/>
          <a:stretch/>
        </p:blipFill>
        <p:spPr>
          <a:xfrm rot="0" flipH="0" flipV="0">
            <a:off x="974805" y="3754965"/>
            <a:ext cx="6709081" cy="1072142"/>
          </a:xfrm>
          <a:prstGeom prst="rect">
            <a:avLst/>
          </a:prstGeom>
          <a:ln w="12700">
            <a:solidFill>
              <a:srgbClr val="CC0000"/>
            </a:solidFill>
            <a:prstDash val="solid"/>
          </a:ln>
        </p:spPr>
      </p:pic>
      <p:pic>
        <p:nvPicPr>
          <p:cNvPr id="5" name=""/>
          <p:cNvPicPr/>
          <p:nvPr/>
        </p:nvPicPr>
        <p:blipFill>
          <a:blip r:embed="rId4"/>
          <a:stretch/>
        </p:blipFill>
        <p:spPr>
          <a:xfrm rot="0" flipH="0" flipV="0">
            <a:off x="1018450" y="5025610"/>
            <a:ext cx="6125784" cy="558736"/>
          </a:xfrm>
          <a:prstGeom prst="rect">
            <a:avLst/>
          </a:prstGeom>
          <a:ln w="12700">
            <a:solidFill>
              <a:srgbClr val="CC0000"/>
            </a:solidFill>
            <a:prstDash val="solid"/>
          </a:ln>
        </p:spPr>
      </p:pic>
      <p:pic>
        <p:nvPicPr>
          <p:cNvPr id="6" name=""/>
          <p:cNvPicPr/>
          <p:nvPr/>
        </p:nvPicPr>
        <p:blipFill>
          <a:blip r:embed="rId5"/>
          <a:stretch/>
        </p:blipFill>
        <p:spPr>
          <a:xfrm rot="0" flipH="0" flipV="0">
            <a:off x="1018450" y="5865142"/>
            <a:ext cx="6273929" cy="627393"/>
          </a:xfrm>
          <a:prstGeom prst="rect">
            <a:avLst/>
          </a:prstGeom>
          <a:ln w="12700">
            <a:solidFill>
              <a:srgbClr val="CC0000"/>
            </a:solidFill>
            <a:prstDash val="solid"/>
          </a:ln>
        </p:spPr>
      </p:pic>
      <p:sp>
        <p:nvSpPr>
          <p:cNvPr id="7" name=""/>
          <p:cNvSpPr txBox="0"/>
          <p:nvPr/>
        </p:nvSpPr>
        <p:spPr>
          <a:xfrm>
            <a:off x="2245386" y="2489071"/>
            <a:ext cx="7310558" cy="609213"/>
          </a:xfrm>
          <a:prstGeom prst="roundRect">
            <a:avLst/>
          </a:prstGeom>
          <a:noFill/>
          <a:ln w="12700">
            <a:solidFill>
              <a:srgbClr val="CC0000"/>
            </a:solidFill>
            <a:prstDash val="solid"/>
          </a:ln>
        </p:spPr>
        <p:txBody>
          <a:bodyPr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2036576" y="64"/>
            <a:ext cx="7116097" cy="6858000"/>
          </a:xfrm>
          <a:prstGeom prst="rect">
            <a:avLst/>
          </a:prstGeom>
        </p:spPr>
      </p:pic>
      <p:sp>
        <p:nvSpPr>
          <p:cNvPr id="4" name=""/>
          <p:cNvSpPr txBox="0"/>
          <p:nvPr/>
        </p:nvSpPr>
        <p:spPr>
          <a:xfrm rot="0" flipH="0" flipV="0">
            <a:off x="5009890" y="2454442"/>
            <a:ext cx="1169470" cy="40426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/>
          <a:lstStyle/>
          <a:p/>
        </p:txBody>
      </p:sp>
      <p:sp>
        <p:nvSpPr>
          <p:cNvPr id="5" name=""/>
          <p:cNvSpPr txBox="0"/>
          <p:nvPr/>
        </p:nvSpPr>
        <p:spPr>
          <a:xfrm rot="0">
            <a:off x="3297923" y="2858703"/>
            <a:ext cx="1241659" cy="245444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>
            <a:off x="1458227" y="1501541"/>
            <a:ext cx="9687827" cy="4028173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000" b="1"/>
              <a:t>ref</a:t>
            </a:r>
          </a:p>
          <a:p>
            <a:pPr/>
            <a:r>
              <a:rPr lang="zh-CN">
                <a:hlinkClick r:id="rId2"/>
              </a:rPr>
              <a:t>https://github.com/L1aoXingyu/pytorch-beginner/blob/master/08-AutoEncoder/Variational_autoencoder.py</a:t>
            </a:r>
          </a:p>
          <a:p>
            <a:pPr/>
            <a:endParaRPr lang="zh-CN"/>
          </a:p>
          <a:p>
            <a:pPr/>
            <a:r>
              <a:rPr lang="zh-CN">
                <a:hlinkClick r:id="rId3"/>
              </a:rPr>
              <a:t>https://github.com/rasbt/stat453-deep-learning-ss21/blob/main/L17/1_VAE_mnist_sigmoid_mse.ipynb</a:t>
            </a:r>
          </a:p>
          <a:p>
            <a:pPr/>
            <a:endParaRPr lang="zh-CN"/>
          </a:p>
          <a:p>
            <a:pPr/>
            <a:r>
              <a:rPr lang="zh-CN">
                <a:hlinkClick r:id="rId4"/>
              </a:rPr>
              <a:t>https://github.com/AntixK/PyTorch-VAE</a:t>
            </a:r>
          </a:p>
          <a:p>
            <a:pPr/>
            <a:endParaRPr lang="zh-CN"/>
          </a:p>
          <a:p>
            <a:pPr/>
            <a:r>
              <a:rPr lang="zh-CN">
                <a:hlinkClick r:id="rId5"/>
              </a:rPr>
              <a:t>Tutorial on Variational AutoEncoder </a:t>
            </a:r>
          </a:p>
          <a:p>
            <a:pPr/>
            <a:endParaRPr lang="zh-CN"/>
          </a:p>
          <a:p>
            <a:pPr/>
            <a:endParaRPr lang="zh-CN"/>
          </a:p>
          <a:p>
            <a:pPr/>
            <a:endParaRPr lang="zh-CN"/>
          </a:p>
          <a:p>
            <a:pPr/>
            <a:endParaRPr lang="zh-CN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86874" y="1041785"/>
            <a:ext cx="3742155" cy="4538930"/>
          </a:xfrm>
          <a:prstGeom prst="rect">
            <a:avLst/>
          </a:prstGeom>
        </p:spPr>
      </p:pic>
      <p:sp>
        <p:nvSpPr>
          <p:cNvPr id="4" name=""/>
          <p:cNvSpPr/>
          <p:nvPr/>
        </p:nvSpPr>
        <p:spPr>
          <a:xfrm rot="0" flipH="0" flipV="0">
            <a:off x="3708032" y="219385"/>
            <a:ext cx="8589609" cy="6084517"/>
          </a:xfrm>
        </p:spPr>
        <p:txBody>
          <a:bodyPr/>
          <a:lstStyle/>
          <a:p>
            <a:pPr/>
            <a:r>
              <a:rPr lang="zh-CN" sz="3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Variational Autoencoders</a:t>
            </a:r>
          </a:p>
          <a:p>
            <a:pPr/>
            <a:r>
              <a:rPr lang="zh-CN" sz="18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Probabilistic spin to traditional autoencoders =&gt; allows generating data</a:t>
            </a:r>
          </a:p>
          <a:p>
            <a:pPr/>
            <a:r>
              <a:rPr lang="zh-CN" sz="18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Defines an intractable density =&gt; derive and optimize a (variational) lower bound</a:t>
            </a:r>
          </a:p>
          <a:p>
            <a:pPr/>
            <a:r>
              <a:rPr lang="zh-CN" sz="1800" b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</a:rPr>
              <a:t>    </a:t>
            </a:r>
            <a:r>
              <a:rPr lang="zh-CN" sz="1800" b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</a:rPr>
              <a:t>Pros: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 Principled approach to generative models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 </a:t>
            </a: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Learn "continuou"  repreentation in latent pace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 Allows inference of q(z|x), can be useful feature representation for other tasks</a:t>
            </a:r>
          </a:p>
          <a:p>
            <a:pPr marL="285750" indent="0" algn="l">
              <a:buNone/>
            </a:pPr>
            <a:r>
              <a:rPr lang="zh-CN" sz="1800" b="1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</a:rPr>
              <a:t>Cons: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 Maximizes lower bound of likelihood: okay, but not as good evaluation as direct estimation 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 </a:t>
            </a:r>
            <a:r>
              <a:rPr lang="zh-CN" sz="1800">
                <a:solidFill>
                  <a:srgbClr val="0000FF"/>
                </a:solidFill>
                <a:highlight>
                  <a:srgbClr val="FFFFFF"/>
                </a:highlight>
                <a:latin typeface="ArialMT"/>
                <a:ea typeface="ArialMT"/>
              </a:rPr>
              <a:t>Samples blurrier and lower quality compared to state-of-the-art (GANs)</a:t>
            </a:r>
          </a:p>
          <a:p>
            <a:pPr marL="285750" algn="l">
              <a:buFont typeface="Arial" charset="0"/>
              <a:buChar char="•"/>
            </a:pPr>
            <a:endParaRPr lang="zh-CN" sz="1800" b="1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</a:endParaRPr>
          </a:p>
          <a:p>
            <a:pPr marL="285750" indent="0" algn="l">
              <a:buNone/>
            </a:pPr>
            <a:r>
              <a:rPr lang="zh-CN" sz="1800" b="1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</a:rPr>
              <a:t>Active areas of research: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More flexible approximations, e.g. richer approximate posterior instead of diagonal Gaussian</a:t>
            </a:r>
          </a:p>
          <a:p>
            <a:pPr marL="285750" algn="l">
              <a:buFont typeface="Arial" charset="0"/>
              <a:buChar char="•"/>
            </a:pPr>
            <a:r>
              <a:rPr lang="zh-CN" sz="18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Incorporating structure in latent variables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2792557" y="3117273"/>
            <a:ext cx="6572250" cy="66242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/>
              <a:t>GAN: Generative Adversarial Network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347240" y="597821"/>
            <a:ext cx="11669761" cy="5020034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 b="1">
                <a:solidFill>
                  <a:srgbClr val="E06666"/>
                </a:solidFill>
              </a:rPr>
              <a:t>What if we give up on explicitly modeling density and just want a bility to sample?</a:t>
            </a:r>
          </a:p>
          <a:p>
            <a:pPr/>
            <a:r>
              <a:rPr lang="zh-CN" sz="2000" b="1" i="0"/>
              <a:t>GAN</a:t>
            </a:r>
            <a:r>
              <a:rPr lang="zh-CN" sz="2000" i="0"/>
              <a:t>: don't work with any explicit density function! </a:t>
            </a:r>
          </a:p>
          <a:p>
            <a:pPr/>
            <a:r>
              <a:rPr lang="zh-CN" sz="2000" i="0"/>
              <a:t>            Learn to generate from training distribution through 2-player game.</a:t>
            </a:r>
          </a:p>
          <a:p>
            <a:pPr/>
            <a:endParaRPr lang="zh-CN" sz="2000" i="0"/>
          </a:p>
          <a:p>
            <a:pPr/>
            <a:endParaRPr lang="zh-CN" sz="2000" i="0"/>
          </a:p>
          <a:p>
            <a:pPr/>
            <a:r>
              <a:rPr lang="zh-CN" sz="2000" b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Problem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:</a:t>
            </a:r>
          </a:p>
          <a:p>
            <a:pPr/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 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Want to sample from complex, high-dimensional training distribution. No direct way to do this!</a:t>
            </a:r>
          </a:p>
          <a:p>
            <a:pPr/>
            <a:r>
              <a:rPr lang="zh-CN" sz="2000" b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Solution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: </a:t>
            </a:r>
          </a:p>
          <a:p>
            <a:pPr/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 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Sample from a simple distribution, e.g. random noise. Learn </a:t>
            </a:r>
            <a:r>
              <a:rPr lang="zh-CN" sz="2000" b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transformation 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to training distribution.</a:t>
            </a:r>
            <a:r>
              <a:rPr lang="zh-CN" sz="2000" i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0" t="14333" r="0" b="0"/>
          <a:stretch/>
        </p:blipFill>
        <p:spPr>
          <a:xfrm rot="0" flipH="0" flipV="0">
            <a:off x="892904" y="1077713"/>
            <a:ext cx="10418593" cy="4225136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 rot="0" flipH="0" flipV="0">
            <a:off x="4848966" y="5729468"/>
            <a:ext cx="6399146" cy="483656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1600" i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Ian Goodfellow et al., “Generative Adversarial Nets”, NIPS 2014</a:t>
            </a:r>
          </a:p>
        </p:txBody>
      </p:sp>
      <p:sp>
        <p:nvSpPr>
          <p:cNvPr id="5" name=""/>
          <p:cNvSpPr txBox="1"/>
          <p:nvPr/>
        </p:nvSpPr>
        <p:spPr>
          <a:xfrm rot="0" flipH="0" flipV="0">
            <a:off x="892904" y="372043"/>
            <a:ext cx="1711400" cy="76889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 i="0">
                <a:solidFill>
                  <a:srgbClr val="000000"/>
                </a:solidFill>
                <a:latin typeface="微软雅黑"/>
                <a:ea typeface="微软雅黑"/>
              </a:rPr>
              <a:t>GAN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0" t="18810" r="0" b="0"/>
          <a:stretch/>
        </p:blipFill>
        <p:spPr>
          <a:xfrm rot="0" flipH="0" flipV="0">
            <a:off x="383342" y="1391958"/>
            <a:ext cx="11296090" cy="4159462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417746" y="452558"/>
            <a:ext cx="4856300" cy="835492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 b="1"/>
              <a:t>GAN: </a:t>
            </a:r>
            <a:r>
              <a:rPr lang="zh-CN" sz="2400" b="1"/>
              <a:t>2-player game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64" y="919655"/>
            <a:ext cx="12192000" cy="1122758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 rot="0" flipH="0" flipV="0">
            <a:off x="168852" y="285750"/>
            <a:ext cx="5585114" cy="633905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/>
              <a:t>What is generative modeling?</a:t>
            </a:r>
          </a:p>
        </p:txBody>
      </p:sp>
      <p:sp>
        <p:nvSpPr>
          <p:cNvPr id="5" name=""/>
          <p:cNvSpPr txBox="1"/>
          <p:nvPr/>
        </p:nvSpPr>
        <p:spPr>
          <a:xfrm rot="0" flipH="0" flipV="0">
            <a:off x="207088" y="1905420"/>
            <a:ext cx="5637068" cy="633905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/>
              <a:t>What can generative models do?</a:t>
            </a:r>
          </a:p>
        </p:txBody>
      </p:sp>
      <p:sp>
        <p:nvSpPr>
          <p:cNvPr id="6" name=""/>
          <p:cNvSpPr txBox="1"/>
          <p:nvPr/>
        </p:nvSpPr>
        <p:spPr>
          <a:xfrm rot="0" flipH="0" flipV="0">
            <a:off x="246784" y="2636693"/>
            <a:ext cx="11676784" cy="4055508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000" i="1">
                <a:latin typeface="Georgia"/>
                <a:ea typeface="Georgia"/>
              </a:rPr>
              <a:t>density estimation, sample generation, dimension reduction, information retrieval......</a:t>
            </a:r>
          </a:p>
          <a:p>
            <a:pPr/>
            <a:endParaRPr lang="zh-CN" sz="2000" i="1">
              <a:latin typeface="Georgia"/>
              <a:ea typeface="Georgia"/>
            </a:endParaRPr>
          </a:p>
          <a:p>
            <a:pPr/>
            <a:r>
              <a:rPr lang="zh-CN" sz="2000" i="1">
                <a:latin typeface="Georgia"/>
                <a:ea typeface="Georgia"/>
              </a:rPr>
              <a:t>Applications: paint, write, compose, play .......</a:t>
            </a:r>
            <a:r>
              <a:rPr lang="zh-CN" sz="2000" i="1">
                <a:latin typeface="Georgia"/>
                <a:ea typeface="Georgia"/>
              </a:rPr>
              <a:t> </a:t>
            </a:r>
          </a:p>
          <a:p>
            <a:pPr/>
            <a:endParaRPr lang="zh-CN" sz="2000" i="1">
              <a:latin typeface="Georgia"/>
              <a:ea typeface="Georgia"/>
            </a:endParaRPr>
          </a:p>
          <a:p>
            <a:pPr/>
            <a:r>
              <a:rPr lang="zh-CN" sz="2000" i="1">
                <a:latin typeface="Georgia"/>
                <a:ea typeface="Georgia"/>
              </a:rPr>
              <a:t> v                                              </a:t>
            </a:r>
          </a:p>
        </p:txBody>
      </p:sp>
      <p:pic>
        <p:nvPicPr>
          <p:cNvPr id="7" name=""/>
          <p:cNvPicPr/>
          <p:nvPr/>
        </p:nvPicPr>
        <p:blipFill>
          <a:blip r:embed="rId3"/>
          <a:stretch/>
        </p:blipFill>
        <p:spPr>
          <a:xfrm rot="0" flipH="0" flipV="0">
            <a:off x="322438" y="4169712"/>
            <a:ext cx="5147978" cy="1899034"/>
          </a:xfrm>
          <a:prstGeom prst="rect">
            <a:avLst/>
          </a:prstGeom>
        </p:spPr>
      </p:pic>
      <p:sp>
        <p:nvSpPr>
          <p:cNvPr id="8" name=""/>
          <p:cNvSpPr txBox="1"/>
          <p:nvPr/>
        </p:nvSpPr>
        <p:spPr>
          <a:xfrm rot="0" flipH="0" flipV="0">
            <a:off x="8086251" y="5771524"/>
            <a:ext cx="3952016" cy="41263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1600" i="1">
                <a:solidFill>
                  <a:srgbClr val="202dc9">
                    <a:alpha val="87843"/>
                  </a:srgbClr>
                </a:solidFill>
              </a:rPr>
              <a:t>Generatie Deep Learning , </a:t>
            </a:r>
            <a:r>
              <a:rPr lang="zh-CN" sz="1600" i="1">
                <a:solidFill>
                  <a:srgbClr val="202dc9">
                    <a:alpha val="87843"/>
                  </a:srgbClr>
                </a:solidFill>
              </a:rPr>
              <a:t>David Foster</a:t>
            </a:r>
          </a:p>
        </p:txBody>
      </p:sp>
      <p:pic>
        <p:nvPicPr>
          <p:cNvPr id="9" name=""/>
          <p:cNvPicPr/>
          <p:nvPr/>
        </p:nvPicPr>
        <p:blipFill>
          <a:blip r:embed="rId4"/>
          <a:stretch/>
        </p:blipFill>
        <p:spPr>
          <a:xfrm rot="0" flipH="0" flipV="0">
            <a:off x="5753966" y="4241416"/>
            <a:ext cx="2146264" cy="1897421"/>
          </a:xfrm>
          <a:prstGeom prst="rect">
            <a:avLst/>
          </a:prstGeom>
        </p:spPr>
      </p:pic>
      <p:pic>
        <p:nvPicPr>
          <p:cNvPr id="10" name=""/>
          <p:cNvPicPr/>
          <p:nvPr/>
        </p:nvPicPr>
        <p:blipFill>
          <a:blip r:embed="rId5"/>
          <a:stretch/>
        </p:blipFill>
        <p:spPr>
          <a:xfrm rot="0" flipH="0" flipV="0">
            <a:off x="8339158" y="3215592"/>
            <a:ext cx="3446202" cy="205164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35853" t="16417" r="0" b="0"/>
          <a:stretch/>
        </p:blipFill>
        <p:spPr>
          <a:xfrm rot="0" flipH="0" flipV="0">
            <a:off x="1404992" y="425449"/>
            <a:ext cx="8186732" cy="4946906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 rot="0" flipH="0" flipV="0">
            <a:off x="1583954" y="5099985"/>
            <a:ext cx="4978142" cy="1288051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 b="1">
                <a:solidFill>
                  <a:srgbClr val="E06666"/>
                </a:solidFill>
              </a:rPr>
              <a:t>How to define loss function?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4848966" y="5729468"/>
            <a:ext cx="6399146" cy="48365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1600" i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Ian Goodfellow et al., “Generative Adversarial Nets”, NIPS 2014</a:t>
            </a:r>
          </a:p>
        </p:txBody>
      </p:sp>
      <p:sp>
        <p:nvSpPr>
          <p:cNvPr id="4" name=""/>
          <p:cNvSpPr txBox="1"/>
          <p:nvPr/>
        </p:nvSpPr>
        <p:spPr>
          <a:xfrm rot="0" flipH="0" flipV="0">
            <a:off x="892904" y="372043"/>
            <a:ext cx="1711400" cy="7688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 i="0">
                <a:solidFill>
                  <a:srgbClr val="000000"/>
                </a:solidFill>
                <a:latin typeface="微软雅黑"/>
                <a:ea typeface="微软雅黑"/>
              </a:rPr>
              <a:t>GAN</a:t>
            </a:r>
          </a:p>
        </p:txBody>
      </p:sp>
      <p:pic>
        <p:nvPicPr>
          <p:cNvPr id="5" name=""/>
          <p:cNvPicPr/>
          <p:nvPr/>
        </p:nvPicPr>
        <p:blipFill>
          <a:blip r:embed="rId2"/>
          <a:stretch/>
        </p:blipFill>
        <p:spPr>
          <a:xfrm rot="0" flipH="0" flipV="0">
            <a:off x="483656" y="1317850"/>
            <a:ext cx="11398307" cy="414360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5623962" y="6148946"/>
            <a:ext cx="6275132" cy="520861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1600" i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Ian Goodfellow et al., “Generative Adversarial Nets”, NIPS 2014</a:t>
            </a:r>
          </a:p>
        </p:txBody>
      </p:sp>
      <p:sp>
        <p:nvSpPr>
          <p:cNvPr id="4" name=""/>
          <p:cNvSpPr txBox="1"/>
          <p:nvPr/>
        </p:nvSpPr>
        <p:spPr>
          <a:xfrm rot="0" flipH="0" flipV="0">
            <a:off x="892904" y="372043"/>
            <a:ext cx="1711400" cy="7688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 i="0">
                <a:solidFill>
                  <a:srgbClr val="000000"/>
                </a:solidFill>
                <a:latin typeface="微软雅黑"/>
                <a:ea typeface="微软雅黑"/>
              </a:rPr>
              <a:t>GAN</a:t>
            </a:r>
          </a:p>
        </p:txBody>
      </p:sp>
      <p:pic>
        <p:nvPicPr>
          <p:cNvPr id="5" name=""/>
          <p:cNvPicPr/>
          <p:nvPr/>
        </p:nvPicPr>
        <p:blipFill>
          <a:blip r:embed="rId2"/>
          <a:stretch/>
        </p:blipFill>
        <p:spPr>
          <a:xfrm rot="0" flipH="0" flipV="0">
            <a:off x="653563" y="982025"/>
            <a:ext cx="11309337" cy="495593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5357425" y="6175920"/>
            <a:ext cx="6399146" cy="483656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1600" i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Ian Goodfellow et al., “Generative Adversarial Nets”, NIPS 2014</a:t>
            </a:r>
          </a:p>
        </p:txBody>
      </p:sp>
      <p:sp>
        <p:nvSpPr>
          <p:cNvPr id="4" name=""/>
          <p:cNvSpPr txBox="1"/>
          <p:nvPr/>
        </p:nvSpPr>
        <p:spPr>
          <a:xfrm rot="0" flipH="0" flipV="0">
            <a:off x="892904" y="372043"/>
            <a:ext cx="1711400" cy="76889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/>
            <a:r>
              <a:rPr lang="zh-CN" sz="2800" b="1" i="0">
                <a:solidFill>
                  <a:srgbClr val="000000"/>
                </a:solidFill>
                <a:latin typeface="微软雅黑"/>
                <a:ea typeface="微软雅黑"/>
              </a:rPr>
              <a:t>GAN</a:t>
            </a:r>
          </a:p>
        </p:txBody>
      </p:sp>
      <p:pic>
        <p:nvPicPr>
          <p:cNvPr id="5" name=""/>
          <p:cNvPicPr/>
          <p:nvPr/>
        </p:nvPicPr>
        <p:blipFill>
          <a:blip r:embed="rId2"/>
          <a:stretch/>
        </p:blipFill>
        <p:spPr>
          <a:xfrm rot="0" flipH="0" flipV="0">
            <a:off x="414442" y="992352"/>
            <a:ext cx="11514956" cy="500821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347304" y="964703"/>
            <a:ext cx="11646336" cy="5431084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285233" y="186022"/>
            <a:ext cx="3286383" cy="706882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 i="0">
                <a:solidFill>
                  <a:srgbClr val="000000"/>
                </a:solidFill>
                <a:latin typeface="微软雅黑"/>
                <a:ea typeface="微软雅黑"/>
              </a:rPr>
              <a:t>  </a:t>
            </a:r>
            <a:r>
              <a:rPr lang="zh-CN" sz="2800" b="1" i="0">
                <a:solidFill>
                  <a:srgbClr val="000000"/>
                </a:solidFill>
                <a:latin typeface="微软雅黑"/>
                <a:ea typeface="微软雅黑"/>
              </a:rPr>
              <a:t>GAN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1936235" y="64"/>
            <a:ext cx="3702622" cy="685800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>
            <a:off x="7635506" y="2611622"/>
            <a:ext cx="4086890" cy="757570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1800">
                <a:solidFill>
                  <a:srgbClr val="000000"/>
                </a:solidFill>
                <a:latin typeface="微软雅黑"/>
                <a:ea typeface="微软雅黑"/>
              </a:rPr>
              <a:t>ref：  </a:t>
            </a:r>
            <a:r>
              <a:rPr lang="zh-CN" sz="1800">
                <a:solidFill>
                  <a:srgbClr val="000000"/>
                </a:solidFill>
                <a:latin typeface="微软雅黑"/>
                <a:ea typeface="微软雅黑"/>
              </a:rPr>
              <a:t>https://github.com/eriklindernoren/PyTorch-GAN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873183" y="39872"/>
            <a:ext cx="102384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3359726" y="64"/>
            <a:ext cx="50339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/>
          <p:nvPr/>
        </p:nvSpPr>
        <p:spPr>
          <a:xfrm rot="0" flipH="0" flipV="0">
            <a:off x="533262" y="334839"/>
            <a:ext cx="10201797" cy="5650466"/>
          </a:xfrm>
        </p:spPr>
        <p:txBody>
          <a:bodyPr/>
          <a:lstStyle/>
          <a:p>
            <a:pPr/>
            <a:r>
              <a:rPr lang="zh-CN" sz="2800" b="1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GAN</a:t>
            </a:r>
          </a:p>
          <a:p>
            <a:pPr/>
            <a:endParaRPr lang="zh-CN" sz="2000">
              <a:solidFill>
                <a:srgbClr val="000000"/>
              </a:solidFill>
              <a:highlight>
                <a:srgbClr val="FFFFFF"/>
              </a:highlight>
              <a:latin typeface="ArialMT"/>
              <a:ea typeface="ArialMT"/>
            </a:endParaRPr>
          </a:p>
          <a:p>
            <a:pPr/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Don’t work with an explicit density function</a:t>
            </a:r>
          </a:p>
          <a:p>
            <a:pPr/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Take game-theoretic approach: learn to generate from training distribution through 2-player game</a:t>
            </a:r>
          </a:p>
          <a:p>
            <a:pPr/>
            <a:endParaRPr lang="zh-CN" sz="2000">
              <a:solidFill>
                <a:srgbClr val="000000"/>
              </a:solidFill>
              <a:highlight>
                <a:srgbClr val="FFFFFF"/>
              </a:highlight>
              <a:latin typeface="ArialMT"/>
              <a:ea typeface="ArialMT"/>
            </a:endParaRPr>
          </a:p>
          <a:p>
            <a:pPr/>
            <a:r>
              <a:rPr lang="zh-CN" sz="2000" b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Pros:</a:t>
            </a:r>
          </a:p>
          <a:p>
            <a:pPr/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   -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Beautiful, state-of-the-art samples!</a:t>
            </a:r>
          </a:p>
          <a:p>
            <a:pPr/>
            <a:r>
              <a:rPr lang="zh-CN" sz="2000" b="1">
                <a:solidFill>
                  <a:srgbClr val="202DC9">
                    <a:alpha val="87451"/>
                  </a:srgbClr>
                </a:solidFill>
                <a:highlight>
                  <a:srgbClr val="FFFFFF"/>
                </a:highlight>
                <a:latin typeface="ArialMT"/>
                <a:ea typeface="ArialMT"/>
              </a:rPr>
              <a:t>Cons:</a:t>
            </a:r>
          </a:p>
          <a:p>
            <a:pPr marL="285750" algn="l">
              <a:buFont typeface="Arial" charset="0"/>
              <a:buChar char="•"/>
            </a:pP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 Trickier / more unstable to train</a:t>
            </a:r>
          </a:p>
          <a:p>
            <a:pPr marL="285750" algn="l">
              <a:buFont typeface="Arial" charset="0"/>
              <a:buChar char="•"/>
            </a:pP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Can’t solve inference queries such as p(x), p(z|x)</a:t>
            </a: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Active areas of research:</a:t>
            </a:r>
          </a:p>
          <a:p>
            <a:pPr marL="285750" algn="l">
              <a:buFont typeface="Arial" charset="0"/>
              <a:buChar char="•"/>
            </a:pP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 Better loss functions, more stable training (Wasserstein GAN, LSGAN, many others)</a:t>
            </a:r>
          </a:p>
          <a:p>
            <a:pPr marL="285750" algn="l">
              <a:buFont typeface="Arial" charset="0"/>
              <a:buChar char="•"/>
            </a:pPr>
            <a:r>
              <a:rPr lang="zh-CN" sz="2000">
                <a:solidFill>
                  <a:srgbClr val="000000"/>
                </a:solidFill>
                <a:highlight>
                  <a:srgbClr val="FFFFFF"/>
                </a:highlight>
                <a:latin typeface="ArialMT"/>
                <a:ea typeface="ArialMT"/>
              </a:rPr>
              <a:t>  Conditional GANs, GANs for all kinds of applications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740181" y="65341"/>
            <a:ext cx="10468269" cy="6022267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 b="1"/>
              <a:t>GAN problems: </a:t>
            </a:r>
          </a:p>
          <a:p>
            <a:pPr marL="466344" indent="-466344">
              <a:buFont typeface="Wingdings" charset="0"/>
              <a:buChar char="l"/>
            </a:pPr>
            <a:r>
              <a:rPr lang="zh-CN" sz="2000" b="0"/>
              <a:t>local optimal.</a:t>
            </a:r>
          </a:p>
          <a:p>
            <a:pPr marL="466344" indent="-466344">
              <a:buFont typeface="Wingdings" charset="0"/>
              <a:buChar char="l"/>
            </a:pPr>
            <a:r>
              <a:rPr lang="zh-CN" sz="2000" b="0"/>
              <a:t>not convergent when D and G cannot 'grow up better' at the same time.</a:t>
            </a:r>
          </a:p>
          <a:p>
            <a:pPr marL="0" indent="0">
              <a:buNone/>
            </a:pPr>
            <a:endParaRPr lang="zh-CN" sz="2400" b="0"/>
          </a:p>
          <a:p>
            <a:pPr marL="0" indent="0">
              <a:buNone/>
            </a:pPr>
            <a:endParaRPr lang="zh-CN" sz="2400" b="0"/>
          </a:p>
          <a:p>
            <a:pPr marL="0" indent="0">
              <a:buNone/>
            </a:pPr>
            <a:endParaRPr lang="zh-CN" sz="2400" b="0"/>
          </a:p>
          <a:p>
            <a:pPr marL="466344" indent="-466344">
              <a:buFont typeface="Wingdings" charset="0"/>
              <a:buChar char="l"/>
            </a:pPr>
            <a:endParaRPr lang="zh-CN" sz="2400" b="0"/>
          </a:p>
          <a:p>
            <a:pPr marL="466344" indent="-466344">
              <a:buFont typeface="Wingdings" charset="0"/>
              <a:buChar char="l"/>
            </a:pPr>
            <a:endParaRPr lang="zh-CN" sz="2400" b="0"/>
          </a:p>
          <a:p>
            <a:pPr marL="466344" indent="-466344">
              <a:buFont typeface="Wingdings" charset="0"/>
              <a:buChar char="l"/>
            </a:pPr>
            <a:endParaRPr lang="zh-CN" sz="2000" b="0"/>
          </a:p>
          <a:p>
            <a:pPr marL="466344" indent="-466344">
              <a:buFont typeface="Wingdings" charset="0"/>
              <a:buChar char="l"/>
            </a:pPr>
            <a:r>
              <a:rPr lang="zh-CN" sz="2000" b="0"/>
              <a:t>If D is not good, G can fool D by generating 'same' samples all the time, or samples from G can be too noisy to follow the right distribution.</a:t>
            </a:r>
          </a:p>
          <a:p>
            <a:pPr marL="466344" indent="-466344">
              <a:buFont typeface="Wingdings" charset="0"/>
              <a:buChar char="l"/>
            </a:pPr>
            <a:r>
              <a:rPr lang="zh-CN" sz="2000" b="0"/>
              <a:t>If D is too good, </a:t>
            </a:r>
            <a:r>
              <a:rPr lang="zh-CN" sz="2000" b="0"/>
              <a:t> sometimes G can have vanishing gradient and not be able to converge. </a:t>
            </a:r>
          </a:p>
          <a:p>
            <a:pPr marL="466344" indent="-466344">
              <a:buFont typeface="Wingdings" charset="0"/>
              <a:buChar char="l"/>
            </a:pPr>
            <a:endParaRPr lang="zh-CN" sz="2000" b="0"/>
          </a:p>
          <a:p>
            <a:pPr marL="466344" indent="-466344">
              <a:buFont typeface="Wingdings" charset="0"/>
              <a:buChar char="l"/>
            </a:pPr>
            <a:endParaRPr lang="zh-CN" sz="2400" b="0"/>
          </a:p>
        </p:txBody>
      </p:sp>
      <p:pic>
        <p:nvPicPr>
          <p:cNvPr id="4" name=""/>
          <p:cNvPicPr/>
          <p:nvPr/>
        </p:nvPicPr>
        <p:blipFill>
          <a:blip r:embed="rId2"/>
          <a:srcRect l="10407" t="22590" r="7062" b="706"/>
          <a:stretch/>
        </p:blipFill>
        <p:spPr>
          <a:xfrm rot="0" flipH="0" flipV="0">
            <a:off x="3344910" y="1616534"/>
            <a:ext cx="4783650" cy="23409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3"/>
          <a:stretch/>
        </p:blipFill>
        <p:spPr>
          <a:xfrm rot="0" flipH="0" flipV="0">
            <a:off x="3581567" y="337768"/>
            <a:ext cx="7508838" cy="2676160"/>
          </a:xfrm>
          <a:prstGeom prst="rect">
            <a:avLst/>
          </a:prstGeom>
          <a:blipFill>
            <a:blip r:embed="rId2"/>
            <a:stretch/>
          </a:blipFill>
        </p:spPr>
      </p:pic>
      <p:pic>
        <p:nvPicPr>
          <p:cNvPr id="4" name=""/>
          <p:cNvPicPr/>
          <p:nvPr/>
        </p:nvPicPr>
        <p:blipFill>
          <a:blip r:embed="rId4"/>
          <a:stretch/>
        </p:blipFill>
        <p:spPr>
          <a:xfrm rot="0" flipH="0" flipV="0">
            <a:off x="3581567" y="3733512"/>
            <a:ext cx="7244120" cy="2821109"/>
          </a:xfrm>
          <a:prstGeom prst="rect">
            <a:avLst/>
          </a:prstGeom>
        </p:spPr>
      </p:pic>
      <p:sp>
        <p:nvSpPr>
          <p:cNvPr id="5" name=""/>
          <p:cNvSpPr txBox="1"/>
          <p:nvPr/>
        </p:nvSpPr>
        <p:spPr>
          <a:xfrm rot="0" flipH="0" flipV="0">
            <a:off x="636443" y="2363932"/>
            <a:ext cx="3026352" cy="2780135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b="1"/>
              <a:t>Discriminative model (supervised)</a:t>
            </a:r>
          </a:p>
          <a:p>
            <a:pPr/>
            <a:endParaRPr lang="zh-CN" b="1"/>
          </a:p>
          <a:p>
            <a:pPr/>
            <a:r>
              <a:rPr lang="zh-CN" b="1"/>
              <a:t>vs. </a:t>
            </a:r>
          </a:p>
          <a:p>
            <a:pPr/>
            <a:endParaRPr lang="zh-CN" b="1"/>
          </a:p>
          <a:p>
            <a:pPr/>
            <a:r>
              <a:rPr lang="zh-CN" b="1"/>
              <a:t>Generative model</a:t>
            </a:r>
          </a:p>
          <a:p>
            <a:pPr/>
            <a:r>
              <a:rPr lang="zh-CN" b="1"/>
              <a:t>(unsupervised)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39872" y="692084"/>
            <a:ext cx="12192000" cy="547395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0" t="238" r="10407" b="0"/>
          <a:stretch/>
        </p:blipFill>
        <p:spPr>
          <a:xfrm rot="0" flipH="0" flipV="0">
            <a:off x="1193352" y="129365"/>
            <a:ext cx="8602272" cy="4983084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3"/>
          <a:srcRect l="6071" t="45438" r="18709" b="31158"/>
          <a:stretch/>
        </p:blipFill>
        <p:spPr>
          <a:xfrm rot="0" flipH="0" flipV="0">
            <a:off x="1860722" y="5304208"/>
            <a:ext cx="7267533" cy="107898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1306262" y="635916"/>
            <a:ext cx="8838121" cy="4696706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zh-CN" sz="2000" b="1"/>
              <a:t>Can we do better on stability, convergence and higher resolution? </a:t>
            </a:r>
          </a:p>
          <a:p>
            <a:pPr marL="388620" indent="-388620">
              <a:buFont typeface="Zapf Dingbats" charset="0"/>
              <a:buChar char="✧"/>
            </a:pPr>
            <a:endParaRPr lang="zh-CN" sz="2000"/>
          </a:p>
          <a:p>
            <a:pPr marL="388620" indent="-388620">
              <a:buFont typeface="Zapf Dingbats" charset="0"/>
              <a:buChar char="✧"/>
            </a:pPr>
            <a:r>
              <a:rPr lang="zh-CN" sz="2000"/>
              <a:t>DCGAN</a:t>
            </a:r>
          </a:p>
          <a:p>
            <a:pPr marL="388620" indent="-388620">
              <a:buFont typeface="Zapf Dingbats" charset="0"/>
              <a:buChar char="✧"/>
            </a:pPr>
            <a:r>
              <a:rPr lang="zh-CN" sz="2000"/>
              <a:t>CGAN</a:t>
            </a:r>
          </a:p>
          <a:p>
            <a:pPr marL="388620" indent="-388620">
              <a:buFont typeface="Zapf Dingbats" charset="0"/>
              <a:buChar char="✧"/>
            </a:pPr>
            <a:r>
              <a:rPr lang="zh-CN" sz="2000"/>
              <a:t>InfoGAN</a:t>
            </a:r>
          </a:p>
          <a:p>
            <a:pPr marL="388620" indent="-388620">
              <a:buFont typeface="Zapf Dingbats" charset="0"/>
              <a:buChar char="✧"/>
            </a:pPr>
            <a:r>
              <a:rPr lang="zh-CN" sz="2000"/>
              <a:t>WGAN</a:t>
            </a:r>
          </a:p>
          <a:p>
            <a:pPr marL="388620" indent="-388620">
              <a:buFont typeface="Zapf Dingbats" charset="0"/>
              <a:buChar char="✧"/>
            </a:pPr>
            <a:r>
              <a:rPr lang="zh-CN" sz="2000"/>
              <a:t>V</a:t>
            </a:r>
            <a:r>
              <a:rPr lang="zh-CN" sz="2000"/>
              <a:t>AEGAN</a:t>
            </a:r>
          </a:p>
          <a:p>
            <a:pPr/>
            <a:endParaRPr lang="zh-CN" sz="2000"/>
          </a:p>
        </p:txBody>
      </p:sp>
      <p:pic>
        <p:nvPicPr>
          <p:cNvPr id="4" name=""/>
          <p:cNvPicPr/>
          <p:nvPr/>
        </p:nvPicPr>
        <p:blipFill>
          <a:blip r:embed="rId2"/>
          <a:srcRect l="0" t="0" r="20004" b="0"/>
          <a:stretch/>
        </p:blipFill>
        <p:spPr>
          <a:xfrm rot="0" flipH="0" flipV="0">
            <a:off x="3232304" y="1466731"/>
            <a:ext cx="7413534" cy="472898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2792557" y="3117273"/>
            <a:ext cx="6572250" cy="662420"/>
          </a:xfrm>
          <a:prstGeom prst="rect">
            <a:avLst/>
          </a:prstGeom>
          <a:ln w="12700">
            <a:prstDash val="solid"/>
          </a:ln>
        </p:spPr>
        <p:txBody>
          <a:bodyPr/>
          <a:lstStyle>
            <a:lvl1pPr marL="0" lvl="0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1pPr>
            <a:lvl2pPr marL="457200" lvl="1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2pPr>
            <a:lvl3pPr marL="914400" lvl="2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3pPr>
            <a:lvl4pPr marL="1371600" lvl="3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4pPr>
            <a:lvl5pPr marL="1828800" lvl="4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5pPr>
            <a:lvl6pPr marL="2286000" lvl="5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6pPr>
            <a:lvl7pPr marL="2743200" lvl="6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7pPr>
            <a:lvl8pPr marL="3200400" lvl="7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8pPr>
            <a:lvl9pPr marL="3657600" lvl="8" algn="l" defTabSz="914400">
              <a:lnSpc>
                <a:spcPct val="130000"/>
              </a:lnSpc>
              <a:defRPr sz="1800" kern="1200">
                <a:solidFill>
                  <a:schemeClr val="tx1"/>
                </a:solidFill>
                <a:latin typeface="微软雅黑"/>
                <a:ea typeface="微软雅黑"/>
              </a:defRPr>
            </a:lvl9pPr>
          </a:lstStyle>
          <a:p>
            <a:pPr algn="ctr"/>
            <a:r>
              <a:rPr lang="zh-CN" sz="4400">
                <a:solidFill>
                  <a:srgbClr val="000000"/>
                </a:solidFill>
                <a:latin typeface="微软雅黑"/>
                <a:ea typeface="微软雅黑"/>
              </a:rPr>
              <a:t>Normalizing flow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 anchor="ctr"/>
          <a:lstStyle/>
          <a:p>
            <a:pPr/>
            <a:r>
              <a:rPr lang="zh-CN"/>
              <a:t>Normalizing flow</a:t>
            </a:r>
          </a:p>
        </p:txBody>
      </p:sp>
      <p:sp>
        <p:nvSpPr>
          <p:cNvPr id="3" name=""/>
          <p:cNvSpPr txBox="0"/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lang="zh-CN"/>
              <a:t>What is normalizing flow?</a:t>
            </a:r>
          </a:p>
          <a:p>
            <a:pPr marL="0" indent="0">
              <a:buNone/>
            </a:pPr>
            <a:r>
              <a:rPr lang="zh-CN" sz="2000"/>
              <a:t>        </a:t>
            </a:r>
            <a:r>
              <a:rPr lang="zh-CN" sz="2000"/>
              <a:t>Normalizing flows provide a general mechanism for defining expressive probability distributions, only requiring the specification of a (usually simple) base distribution and a series of bijective transformations.</a:t>
            </a:r>
          </a:p>
          <a:p>
            <a:pPr marL="0" indent="0">
              <a:buNone/>
            </a:pPr>
            <a:r>
              <a:rPr lang="zh-CN" sz="2800">
                <a:solidFill>
                  <a:srgbClr val="000000"/>
                </a:solidFill>
                <a:latin typeface="微软雅黑"/>
                <a:ea typeface="微软雅黑"/>
              </a:rPr>
              <a:t>References: </a:t>
            </a:r>
          </a:p>
          <a:p>
            <a:pPr marL="561340" indent="-561340">
              <a:buAutoNum type="arabicPeriod"/>
            </a:pPr>
            <a:r>
              <a:rPr lang="zh-CN" sz="1400">
                <a:latin typeface="微软雅黑"/>
                <a:ea typeface="微软雅黑"/>
              </a:rPr>
              <a:t>G. Papamakarios. </a:t>
            </a:r>
            <a:r>
              <a:rPr lang="zh-CN" sz="1400">
                <a:latin typeface="微软雅黑"/>
                <a:ea typeface="微软雅黑"/>
              </a:rPr>
              <a:t>Normalizing flows for probabilistic modeling and inference. </a:t>
            </a:r>
            <a:r>
              <a:rPr lang="zh-CN" sz="1400">
                <a:latin typeface="微软雅黑"/>
                <a:ea typeface="微软雅黑"/>
              </a:rPr>
              <a:t>arXiv:1912.02762v1</a:t>
            </a:r>
            <a:r>
              <a:rPr lang="zh-CN" sz="1400">
                <a:latin typeface="微软雅黑"/>
                <a:ea typeface="微软雅黑"/>
              </a:rPr>
              <a:t>, 2019.</a:t>
            </a:r>
          </a:p>
          <a:p>
            <a:pPr marL="561340" indent="-561340">
              <a:buAutoNum type="arabicPeriod"/>
            </a:pPr>
            <a:r>
              <a:rPr lang="zh-CN" sz="1400">
                <a:latin typeface="sans-serif"/>
                <a:ea typeface="sans-serif"/>
              </a:rPr>
              <a:t>D.  J. Rezende.   Variational  inference with  normalizing flows. </a:t>
            </a:r>
            <a:r>
              <a:rPr lang="zh-CN" sz="1400">
                <a:latin typeface="sans-serif"/>
                <a:ea typeface="sans-serif"/>
              </a:rPr>
              <a:t>arXiv:1505.05770v6</a:t>
            </a:r>
            <a:r>
              <a:rPr lang="zh-CN" sz="1400">
                <a:latin typeface="sans-serif"/>
                <a:ea typeface="sans-serif"/>
              </a:rPr>
              <a:t>, 2016.</a:t>
            </a:r>
          </a:p>
          <a:p>
            <a:pPr marL="561340" indent="-561340">
              <a:buAutoNum type="arabicPeriod"/>
            </a:pPr>
            <a:r>
              <a:rPr lang="zh-CN" sz="1400">
                <a:latin typeface="sans-serif"/>
                <a:ea typeface="sans-serif"/>
              </a:rPr>
              <a:t>David M. Blei. </a:t>
            </a:r>
            <a:r>
              <a:rPr lang="zh-CN" sz="1400"/>
              <a:t>Variational Inference: A Review for Statisticians. </a:t>
            </a:r>
            <a:r>
              <a:rPr lang="zh-CN" sz="1400"/>
              <a:t>arXiv:1601.00670v9, 2018.</a:t>
            </a:r>
          </a:p>
          <a:p>
            <a:pPr marL="561340" indent="-561340">
              <a:buAutoNum type="arabicPeriod"/>
            </a:pPr>
            <a:r>
              <a:rPr lang="zh-CN" sz="1400"/>
              <a:t>L. Dinh. D</a:t>
            </a:r>
            <a:r>
              <a:rPr lang="zh-CN" sz="1400">
                <a:latin typeface="sans-serif"/>
                <a:ea typeface="sans-serif"/>
              </a:rPr>
              <a:t>ensity estimation using realNVP. </a:t>
            </a:r>
            <a:r>
              <a:rPr lang="zh-CN" sz="1400">
                <a:latin typeface="sans-serif"/>
                <a:ea typeface="sans-serif"/>
              </a:rPr>
              <a:t>arXiv:1605.08803v3</a:t>
            </a:r>
            <a:r>
              <a:rPr lang="zh-CN" sz="1400">
                <a:latin typeface="sans-serif"/>
                <a:ea typeface="sans-serif"/>
              </a:rPr>
              <a:t>, 2017.</a:t>
            </a:r>
          </a:p>
          <a:p>
            <a:pPr marL="561340" indent="-561340">
              <a:buAutoNum type="arabicPeriod"/>
            </a:pPr>
            <a:endParaRPr lang="zh-CN" sz="1400">
              <a:latin typeface="sans-serif"/>
              <a:ea typeface="sans-serif"/>
            </a:endParaRPr>
          </a:p>
          <a:p>
            <a:pPr marL="561340" indent="-561340">
              <a:buAutoNum type="arabicPeriod"/>
            </a:pPr>
            <a:endParaRPr lang="zh-CN" sz="1400">
              <a:latin typeface="微软雅黑"/>
              <a:ea typeface="微软雅黑"/>
            </a:endParaRPr>
          </a:p>
          <a:p>
            <a:pPr marL="0" indent="0">
              <a:buNone/>
            </a:pPr>
            <a:endParaRPr lang="zh-CN" sz="1400">
              <a:latin typeface="微软雅黑"/>
              <a:ea typeface="微软雅黑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 anchor="ctr"/>
          <a:lstStyle/>
          <a:p>
            <a:pPr/>
            <a:r>
              <a:rPr lang="zh-CN"/>
              <a:t>Normalizing flow</a:t>
            </a:r>
          </a:p>
        </p:txBody>
      </p:sp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2538473" y="1605200"/>
            <a:ext cx="6573632" cy="449846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 anchor="ctr"/>
          <a:lstStyle/>
          <a:p>
            <a:pPr/>
            <a:r>
              <a:rPr lang="zh-CN" sz="4400">
                <a:solidFill>
                  <a:srgbClr val="000000"/>
                </a:solidFill>
                <a:latin typeface="微软雅黑"/>
                <a:ea typeface="微软雅黑"/>
              </a:rPr>
              <a:t>Normalizing flow</a:t>
            </a:r>
          </a:p>
        </p:txBody>
      </p:sp>
      <p:pic>
        <p:nvPicPr>
          <p:cNvPr id="3" name=""/>
          <p:cNvPicPr/>
          <p:nvPr/>
        </p:nvPicPr>
        <p:blipFill>
          <a:blip r:embed="rId3"/>
          <a:stretch/>
        </p:blipFill>
        <p:spPr>
          <a:xfrm rot="0">
            <a:off x="575071" y="2016063"/>
            <a:ext cx="3898900" cy="584200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4"/>
          <a:stretch/>
        </p:blipFill>
        <p:spPr>
          <a:xfrm rot="0">
            <a:off x="638729" y="2763253"/>
            <a:ext cx="7239000" cy="609600"/>
          </a:xfrm>
          <a:prstGeom prst="rect">
            <a:avLst/>
          </a:prstGeom>
        </p:spPr>
      </p:pic>
      <p:pic>
        <p:nvPicPr>
          <p:cNvPr id="5" name=""/>
          <p:cNvPicPr/>
          <p:nvPr/>
        </p:nvPicPr>
        <p:blipFill>
          <a:blip r:embed="rId5"/>
          <a:stretch/>
        </p:blipFill>
        <p:spPr>
          <a:xfrm rot="0">
            <a:off x="7877729" y="1748361"/>
            <a:ext cx="4025900" cy="1841500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1025850" y="3732956"/>
            <a:ext cx="3552482" cy="607911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400"/>
              <a:t>Real NVP</a:t>
            </a:r>
          </a:p>
        </p:txBody>
      </p:sp>
      <p:pic>
        <p:nvPicPr>
          <p:cNvPr id="7" name=""/>
          <p:cNvPicPr/>
          <p:nvPr/>
        </p:nvPicPr>
        <p:blipFill>
          <a:blip r:embed="rId6"/>
          <a:stretch/>
        </p:blipFill>
        <p:spPr>
          <a:xfrm rot="0">
            <a:off x="1161663" y="4340867"/>
            <a:ext cx="5575300" cy="952500"/>
          </a:xfrm>
          <a:prstGeom prst="rect">
            <a:avLst/>
          </a:prstGeom>
        </p:spPr>
      </p:pic>
      <p:pic>
        <p:nvPicPr>
          <p:cNvPr id="8" name=""/>
          <p:cNvPicPr/>
          <p:nvPr/>
        </p:nvPicPr>
        <p:blipFill>
          <a:blip r:embed="rId7"/>
          <a:stretch/>
        </p:blipFill>
        <p:spPr>
          <a:xfrm rot="0">
            <a:off x="6692964" y="4340867"/>
            <a:ext cx="54991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>
            <a:off x="64" y="171819"/>
            <a:ext cx="6438900" cy="6248400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3"/>
          <a:stretch/>
        </p:blipFill>
        <p:spPr>
          <a:xfrm rot="0">
            <a:off x="6438964" y="64"/>
            <a:ext cx="55876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721330" y="57055"/>
            <a:ext cx="4275020" cy="6744016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3"/>
          <a:stretch/>
        </p:blipFill>
        <p:spPr>
          <a:xfrm rot="0" flipH="0" flipV="0">
            <a:off x="4996350" y="57055"/>
            <a:ext cx="5285489" cy="661969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/>
        <p:txBody>
          <a:bodyPr anchor="ctr"/>
          <a:lstStyle/>
          <a:p>
            <a:pPr/>
            <a:r>
              <a:rPr lang="zh-CN" sz="4400">
                <a:solidFill>
                  <a:srgbClr val="000000"/>
                </a:solidFill>
                <a:latin typeface="微软雅黑"/>
                <a:ea typeface="微软雅黑"/>
              </a:rPr>
              <a:t>Normalizing flow</a:t>
            </a:r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/>
              <a:t>What are the alternative transformations?</a:t>
            </a:r>
          </a:p>
          <a:p>
            <a:pPr/>
            <a:r>
              <a:rPr lang="zh-CN"/>
              <a:t>Planar flow, </a:t>
            </a:r>
            <a:r>
              <a:rPr lang="zh-CN"/>
              <a:t>Radial flow, </a:t>
            </a:r>
          </a:p>
          <a:p>
            <a:pPr/>
            <a:r>
              <a:rPr lang="zh-CN"/>
              <a:t>NICE, </a:t>
            </a:r>
            <a:r>
              <a:rPr lang="zh-CN"/>
              <a:t>RealNVP, </a:t>
            </a:r>
          </a:p>
          <a:p>
            <a:pPr/>
            <a:r>
              <a:rPr lang="zh-CN"/>
              <a:t>IAF, MAF</a:t>
            </a:r>
          </a:p>
          <a:p>
            <a:pPr/>
            <a:r>
              <a:rPr lang="zh-CN"/>
              <a:t>Autoregressive flow, </a:t>
            </a:r>
          </a:p>
          <a:p>
            <a:pPr/>
            <a:r>
              <a:rPr lang="zh-CN"/>
              <a:t>Neural spline flow, </a:t>
            </a:r>
            <a:r>
              <a:rPr lang="zh-CN"/>
              <a:t>etc.</a:t>
            </a:r>
          </a:p>
          <a:p>
            <a:pPr/>
            <a:endParaRPr 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0" t="17867" r="0" b="0"/>
          <a:stretch/>
        </p:blipFill>
        <p:spPr>
          <a:xfrm rot="0" flipH="0" flipV="0">
            <a:off x="64" y="834231"/>
            <a:ext cx="12192000" cy="49557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rcRect l="0" t="0" r="0" b="2129"/>
          <a:stretch/>
        </p:blipFill>
        <p:spPr>
          <a:xfrm rot="0" flipH="0" flipV="0">
            <a:off x="680927" y="432914"/>
            <a:ext cx="10300030" cy="3777545"/>
          </a:xfrm>
          <a:prstGeom prst="rect">
            <a:avLst/>
          </a:prstGeom>
        </p:spPr>
      </p:pic>
      <p:pic>
        <p:nvPicPr>
          <p:cNvPr id="4" name=""/>
          <p:cNvPicPr/>
          <p:nvPr/>
        </p:nvPicPr>
        <p:blipFill>
          <a:blip r:embed="rId3"/>
          <a:stretch/>
        </p:blipFill>
        <p:spPr>
          <a:xfrm rot="0" flipH="0" flipV="0">
            <a:off x="1786627" y="4573022"/>
            <a:ext cx="6490000" cy="2210633"/>
          </a:xfrm>
          <a:prstGeom prst="rect">
            <a:avLst/>
          </a:prstGeom>
        </p:spPr>
      </p:pic>
      <p:sp>
        <p:nvSpPr>
          <p:cNvPr id="5" name=""/>
          <p:cNvSpPr txBox="1"/>
          <p:nvPr/>
        </p:nvSpPr>
        <p:spPr>
          <a:xfrm rot="0" flipH="0" flipV="0">
            <a:off x="8611466" y="6065456"/>
            <a:ext cx="3253181" cy="623455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/>
              <a:t>Source: Brundage et al., 2018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64" y="298013"/>
            <a:ext cx="12192000" cy="6262101"/>
          </a:xfrm>
          <a:prstGeom prst="rect">
            <a:avLst/>
          </a:prstGeom>
          <a:ln w="0"/>
        </p:spPr>
      </p:pic>
      <p:sp>
        <p:nvSpPr>
          <p:cNvPr id="4" name=""/>
          <p:cNvSpPr txBox="0"/>
          <p:nvPr/>
        </p:nvSpPr>
        <p:spPr>
          <a:xfrm>
            <a:off x="9499508" y="1252546"/>
            <a:ext cx="1587385" cy="669678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/>
          <a:lstStyle/>
          <a:p>
            <a:pPr/>
            <a:endParaRPr lang="zh-CN"/>
          </a:p>
        </p:txBody>
      </p:sp>
      <p:sp>
        <p:nvSpPr>
          <p:cNvPr id="5" name=""/>
          <p:cNvSpPr txBox="0"/>
          <p:nvPr/>
        </p:nvSpPr>
        <p:spPr>
          <a:xfrm rot="0" flipH="0" flipV="0">
            <a:off x="3559215" y="5369826"/>
            <a:ext cx="3013552" cy="644875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/>
          <a:lstStyle/>
          <a:p/>
        </p:txBody>
      </p:sp>
      <p:sp>
        <p:nvSpPr>
          <p:cNvPr id="6" name=""/>
          <p:cNvSpPr txBox="0"/>
          <p:nvPr/>
        </p:nvSpPr>
        <p:spPr>
          <a:xfrm rot="0">
            <a:off x="99212" y="5667461"/>
            <a:ext cx="3435201" cy="43405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/>
          <a:lstStyle/>
          <a:p>
            <a:pPr/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sp>
        <p:nvSpPr>
          <p:cNvPr id="3" name=""/>
          <p:cNvSpPr txBox="1"/>
          <p:nvPr/>
        </p:nvSpPr>
        <p:spPr>
          <a:xfrm rot="0" flipH="0" flipV="0">
            <a:off x="3480954" y="2779568"/>
            <a:ext cx="5013614" cy="675409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/>
              <a:t>VAE: variational auto-encoder</a:t>
            </a:r>
          </a:p>
          <a:p>
            <a:pPr/>
            <a:endParaRPr lang="zh-C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 descr=""/>
        <p:cNvGrpSpPr/>
        <p:nvPr/>
      </p:nvGrpSpPr>
      <p:grpSpPr/>
      <p:pic>
        <p:nvPicPr>
          <p:cNvPr id="3" name=""/>
          <p:cNvPicPr/>
          <p:nvPr/>
        </p:nvPicPr>
        <p:blipFill>
          <a:blip r:embed="rId2"/>
          <a:stretch/>
        </p:blipFill>
        <p:spPr>
          <a:xfrm rot="0" flipH="0" flipV="0">
            <a:off x="1885020" y="-86951"/>
            <a:ext cx="8124326" cy="3159460"/>
          </a:xfrm>
          <a:prstGeom prst="rect">
            <a:avLst/>
          </a:prstGeom>
        </p:spPr>
      </p:pic>
      <p:sp>
        <p:nvSpPr>
          <p:cNvPr id="4" name=""/>
          <p:cNvSpPr txBox="1"/>
          <p:nvPr/>
        </p:nvSpPr>
        <p:spPr>
          <a:xfrm rot="0" flipH="0" flipV="0">
            <a:off x="417327" y="185881"/>
            <a:ext cx="3567483" cy="581708"/>
          </a:xfrm>
          <a:prstGeom prst="rect">
            <a:avLst/>
          </a:prstGeom>
          <a:ln w="12700">
            <a:prstDash val="solid"/>
          </a:ln>
        </p:spPr>
        <p:txBody>
          <a:bodyPr/>
          <a:lstStyle/>
          <a:p>
            <a:pPr/>
            <a:r>
              <a:rPr lang="zh-CN" sz="2800" b="1"/>
              <a:t>Auto Encoder</a:t>
            </a:r>
          </a:p>
          <a:p>
            <a:pPr/>
            <a:endParaRPr lang="zh-CN"/>
          </a:p>
        </p:txBody>
      </p:sp>
      <p:pic>
        <p:nvPicPr>
          <p:cNvPr id="5" name=""/>
          <p:cNvPicPr/>
          <p:nvPr/>
        </p:nvPicPr>
        <p:blipFill>
          <a:blip r:embed="rId3"/>
          <a:stretch/>
        </p:blipFill>
        <p:spPr>
          <a:xfrm rot="0" flipH="0" flipV="0">
            <a:off x="4164038" y="6026736"/>
            <a:ext cx="3566288" cy="440777"/>
          </a:xfrm>
          <a:prstGeom prst="rect">
            <a:avLst/>
          </a:prstGeom>
        </p:spPr>
      </p:pic>
      <p:pic>
        <p:nvPicPr>
          <p:cNvPr id="6" name=""/>
          <p:cNvPicPr/>
          <p:nvPr/>
        </p:nvPicPr>
        <p:blipFill>
          <a:blip r:embed="rId4"/>
          <a:srcRect l="0" t="5009" r="0" b="0"/>
          <a:stretch/>
        </p:blipFill>
        <p:spPr>
          <a:xfrm rot="0" flipH="0" flipV="0">
            <a:off x="2367719" y="3181034"/>
            <a:ext cx="7048500" cy="2587063"/>
          </a:xfrm>
          <a:prstGeom prst="rect">
            <a:avLst/>
          </a:prstGeom>
        </p:spPr>
      </p:pic>
    </p:spTree>
  </p:cSld>
  <p:clrMapOvr>
    <a:masterClrMapping/>
  </p:clrMapOvr>
</p:sld>
</file>