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svg" ContentType="image/svg+xml"/>
  <Default Extension="rels" ContentType="application/vnd.openxmlformats-package.relationshi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theme/theme1.xml" ContentType="application/vnd.openxmlformats-officedocument.theme+xml"/>
  <Override PartName="/ppt/notesMasters/notesMaster1.xml" ContentType="application/vnd.openxmlformats-officedocument.presentationml.notesMaster+xml"/>
  <Override PartName="/ppt/notesMasters/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bleStyles.xml" ContentType="application/vnd.openxmlformats-officedocument.presentationml.tableStyles+xml"/>
</Types>
</file>

<file path=_rels/.rels>&#65279;<?xml version="1.0" encoding="utf-8"?><Relationships xmlns="http://schemas.openxmlformats.org/package/2006/relationships"><Relationship Type="http://schemas.openxmlformats.org/officeDocument/2006/relationships/officeDocument" Target="/ppt/presentation.xml" Id="R7d0cff13b6f347ec"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defaultTex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p:defaultTextStyle>
</p:presentation>
</file>

<file path=ppt/tableStyles.xml><?xml version="1.0" encoding="utf-8"?>
<a:tblStyleLst xmlns:a="http://schemas.openxmlformats.org/drawingml/2006/main" def="{5C22544A-7EE6-4342-B048-85BDC9FD1C3A}">
  <a:tblStyle styleId="{58542034-FE4F-4ADA-92B8-4CA66D0F0DF3}" styleName="腾讯文档-基本">
    <a:wholeTbl>
      <a:tcTxStyle>
        <a:fontRef idx="minor">
          <a:srgbClr val="000000"/>
        </a:fontRef>
        <a:srgbClr val="000000"/>
      </a:tcTxStyle>
      <a:tcStyle>
        <a:tcBdr>
          <a:left>
            <a:ln w="12700" cmpd="sng">
              <a:solidFill>
                <a:srgbClr val="999999"/>
              </a:solidFill>
            </a:ln>
          </a:left>
          <a:right>
            <a:ln w="12700" cmpd="sng">
              <a:solidFill>
                <a:srgbClr val="999999"/>
              </a:solidFill>
            </a:ln>
          </a:right>
          <a:top>
            <a:ln w="12700" cmpd="sng">
              <a:solidFill>
                <a:srgbClr val="999999"/>
              </a:solidFill>
            </a:ln>
          </a:top>
          <a:bottom>
            <a:ln w="12700" cmpd="sng">
              <a:solidFill>
                <a:srgbClr val="999999"/>
              </a:solidFill>
            </a:ln>
          </a:bottom>
          <a:insideH>
            <a:ln w="12700" cmpd="sng">
              <a:solidFill>
                <a:srgbClr val="999999"/>
              </a:solidFill>
            </a:ln>
          </a:insideH>
          <a:insideV>
            <a:ln w="12700" cmpd="sng">
              <a:solidFill>
                <a:srgbClr val="999999"/>
              </a:solidFill>
            </a:ln>
          </a:insideV>
        </a:tcBdr>
        <a:fill>
          <a:solidFill>
            <a:srgbClr val="FFFFFF"/>
          </a:solidFill>
        </a:fill>
      </a:tcStyle>
    </a:wholeTbl>
  </a:tblStyle>
</a:tblStyleLst>
</file>

<file path=ppt/_rels/presentation.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theme" Target="/ppt/slideMasters/theme/theme1.xml" Id="rId2" /><Relationship Type="http://schemas.openxmlformats.org/officeDocument/2006/relationships/notesMaster" Target="/ppt/notesMasters/notesMaster1.xml" Id="rId3" /><Relationship Type="http://schemas.openxmlformats.org/officeDocument/2006/relationships/slide" Target="/ppt/slides/slide1.xml" Id="rId4" /><Relationship Type="http://schemas.openxmlformats.org/officeDocument/2006/relationships/slide" Target="/ppt/slides/slide2.xml" Id="rId5" /><Relationship Type="http://schemas.openxmlformats.org/officeDocument/2006/relationships/slide" Target="/ppt/slides/slide3.xml" Id="rId6" /><Relationship Type="http://schemas.openxmlformats.org/officeDocument/2006/relationships/slide" Target="/ppt/slides/slide4.xml" Id="rId7" /><Relationship Type="http://schemas.openxmlformats.org/officeDocument/2006/relationships/slide" Target="/ppt/slides/slide5.xml" Id="rId8" /><Relationship Type="http://schemas.openxmlformats.org/officeDocument/2006/relationships/slide" Target="/ppt/slides/slide6.xml" Id="rId9" /><Relationship Type="http://schemas.openxmlformats.org/officeDocument/2006/relationships/slide" Target="/ppt/slides/slide7.xml" Id="rId10" /><Relationship Type="http://schemas.openxmlformats.org/officeDocument/2006/relationships/slide" Target="/ppt/slides/slide8.xml" Id="rId11" /><Relationship Type="http://schemas.openxmlformats.org/officeDocument/2006/relationships/slide" Target="/ppt/slides/slide9.xml" Id="rId12" /><Relationship Type="http://schemas.openxmlformats.org/officeDocument/2006/relationships/slide" Target="/ppt/slides/slide10.xml" Id="rId13" /><Relationship Type="http://schemas.openxmlformats.org/officeDocument/2006/relationships/slide" Target="/ppt/slides/slide11.xml" Id="rId14" /><Relationship Type="http://schemas.openxmlformats.org/officeDocument/2006/relationships/slide" Target="/ppt/slides/slide12.xml" Id="rId15" /><Relationship Type="http://schemas.openxmlformats.org/officeDocument/2006/relationships/slide" Target="/ppt/slides/slide13.xml" Id="rId16" /><Relationship Type="http://schemas.openxmlformats.org/officeDocument/2006/relationships/slide" Target="/ppt/slides/slide14.xml" Id="rId17" /><Relationship Type="http://schemas.openxmlformats.org/officeDocument/2006/relationships/slide" Target="/ppt/slides/slide15.xml" Id="rId18" /><Relationship Type="http://schemas.openxmlformats.org/officeDocument/2006/relationships/slide" Target="/ppt/slides/slide16.xml" Id="rId19" /><Relationship Type="http://schemas.openxmlformats.org/officeDocument/2006/relationships/slide" Target="/ppt/slides/slide17.xml" Id="rId20" /><Relationship Type="http://schemas.openxmlformats.org/officeDocument/2006/relationships/slide" Target="/ppt/slides/slide18.xml" Id="rId21" /><Relationship Type="http://schemas.openxmlformats.org/officeDocument/2006/relationships/slide" Target="/ppt/slides/slide19.xml" Id="rId22" /><Relationship Type="http://schemas.openxmlformats.org/officeDocument/2006/relationships/slide" Target="/ppt/slides/slide20.xml" Id="rId23" /><Relationship Type="http://schemas.openxmlformats.org/officeDocument/2006/relationships/slide" Target="/ppt/slides/slide21.xml" Id="rId24" /><Relationship Type="http://schemas.openxmlformats.org/officeDocument/2006/relationships/slide" Target="/ppt/slides/slide22.xml" Id="rId25" /><Relationship Type="http://schemas.openxmlformats.org/officeDocument/2006/relationships/slide" Target="/ppt/slides/slide23.xml" Id="rId26" /><Relationship Type="http://schemas.openxmlformats.org/officeDocument/2006/relationships/slide" Target="/ppt/slides/slide24.xml" Id="rId27" /><Relationship Type="http://schemas.openxmlformats.org/officeDocument/2006/relationships/slide" Target="/ppt/slides/slide25.xml" Id="rId28" /><Relationship Type="http://schemas.openxmlformats.org/officeDocument/2006/relationships/slide" Target="/ppt/slides/slide26.xml" Id="rId29" /><Relationship Type="http://schemas.openxmlformats.org/officeDocument/2006/relationships/slide" Target="/ppt/slides/slide27.xml" Id="rId30" /><Relationship Type="http://schemas.openxmlformats.org/officeDocument/2006/relationships/slide" Target="/ppt/slides/slide28.xml" Id="rId31" /><Relationship Type="http://schemas.openxmlformats.org/officeDocument/2006/relationships/slide" Target="/ppt/slides/slide29.xml" Id="rId32" /><Relationship Type="http://schemas.openxmlformats.org/officeDocument/2006/relationships/slide" Target="/ppt/slides/slide30.xml" Id="rId33" /><Relationship Type="http://schemas.openxmlformats.org/officeDocument/2006/relationships/slide" Target="/ppt/slides/slide31.xml" Id="rId34" /><Relationship Type="http://schemas.openxmlformats.org/officeDocument/2006/relationships/slide" Target="/ppt/slides/slide32.xml" Id="rId35" /><Relationship Type="http://schemas.openxmlformats.org/officeDocument/2006/relationships/slide" Target="/ppt/slides/slide33.xml" Id="rId36" /><Relationship Type="http://schemas.openxmlformats.org/officeDocument/2006/relationships/slide" Target="/ppt/slides/slide34.xml" Id="rId37" /><Relationship Type="http://schemas.openxmlformats.org/officeDocument/2006/relationships/slide" Target="/ppt/slides/slide35.xml" Id="rId38" /><Relationship Type="http://schemas.openxmlformats.org/officeDocument/2006/relationships/slide" Target="/ppt/slides/slide36.xml" Id="rId39" /><Relationship Type="http://schemas.openxmlformats.org/officeDocument/2006/relationships/slide" Target="/ppt/slides/slide37.xml" Id="rId40" /><Relationship Type="http://schemas.openxmlformats.org/officeDocument/2006/relationships/slide" Target="/ppt/slides/slide38.xml" Id="rId41" /><Relationship Type="http://schemas.openxmlformats.org/officeDocument/2006/relationships/slide" Target="/ppt/slides/slide39.xml" Id="rId42" /><Relationship Type="http://schemas.openxmlformats.org/officeDocument/2006/relationships/slide" Target="/ppt/slides/slide40.xml" Id="rId43" /><Relationship Type="http://schemas.openxmlformats.org/officeDocument/2006/relationships/slide" Target="/ppt/slides/slide41.xml" Id="rId44" /><Relationship Type="http://schemas.openxmlformats.org/officeDocument/2006/relationships/slide" Target="/ppt/slides/slide42.xml" Id="rId45" /><Relationship Type="http://schemas.openxmlformats.org/officeDocument/2006/relationships/slide" Target="/ppt/slides/slide43.xml" Id="rId46" /><Relationship Type="http://schemas.openxmlformats.org/officeDocument/2006/relationships/slide" Target="/ppt/slides/slide44.xml" Id="rId47" /><Relationship Type="http://schemas.openxmlformats.org/officeDocument/2006/relationships/tableStyles" Target="/ppt/tableStyles.xml" Id="rId48"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t>2019/7/15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t>‹#›</a:t>
            </a:fld>
            <a:endParaRPr kumimoji="1" lang="zh-CN" altLang="en-US"/>
          </a:p>
        </p:txBody>
      </p:sp>
    </p:spTree>
    <p:extLst>
      <p:ext uri="{BB962C8B-B14F-4D97-AF65-F5344CB8AC3E}">
        <p14:creationId xmlns:p14="http://schemas.microsoft.com/office/powerpoint/2010/main" val="21142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notesSlides/_rels/notesSlide1.xml.rels>&#65279;<?xml version="1.0" encoding="utf-8"?><Relationships xmlns="http://schemas.openxmlformats.org/package/2006/relationships"><Relationship Type="http://schemas.openxmlformats.org/officeDocument/2006/relationships/slide" Target="/ppt/slides/slide28.xml" Id="rId1" /><Relationship Type="http://schemas.openxmlformats.org/officeDocument/2006/relationships/notesMaster" Target="/pp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ppt/slides/slide32.xml" Id="rId1" /><Relationship Type="http://schemas.openxmlformats.org/officeDocument/2006/relationships/notesMaster" Target="/ppt/notesMasters/notesMaster1.xml" Id="rId2"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pPr marL="349758" indent="-349758">
              <a:buFont typeface="Wingdings" charset="0"/>
              <a:buChar char="Ø"/>
            </a:pPr>
            <a:r>
              <a:rPr lang="zh-CN" sz="1800">
                <a:solidFill>
                  <a:srgbClr val="000000"/>
                </a:solidFill>
                <a:latin typeface="微软雅黑"/>
                <a:ea typeface="微软雅黑"/>
              </a:rPr>
              <a:t> Value-based RL: David Silver, Richard Sutton, Deepmind </a:t>
            </a:r>
          </a:p>
          <a:p xmlns:a="http://schemas.openxmlformats.org/drawingml/2006/main">
            <a:pPr marL="349758" indent="-349758">
              <a:buFont typeface="Wingdings" charset="0"/>
              <a:buChar char="Ø"/>
            </a:pPr>
            <a:r>
              <a:rPr lang="zh-CN" sz="1800">
                <a:solidFill>
                  <a:srgbClr val="000000"/>
                </a:solidFill>
                <a:latin typeface="微软雅黑"/>
                <a:ea typeface="微软雅黑"/>
              </a:rPr>
              <a:t> Pocily gradient: </a:t>
            </a:r>
            <a:r>
              <a:rPr lang="zh-CN" sz="1800">
                <a:solidFill>
                  <a:srgbClr val="000000"/>
                </a:solidFill>
                <a:latin typeface="微软雅黑"/>
                <a:ea typeface="微软雅黑"/>
              </a:rPr>
              <a:t>Sergey Levine, J</a:t>
            </a:r>
            <a:r>
              <a:rPr lang="zh-CN" sz="1800">
                <a:solidFill>
                  <a:srgbClr val="000000"/>
                </a:solidFill>
                <a:latin typeface="微软雅黑"/>
                <a:ea typeface="微软雅黑"/>
              </a:rPr>
              <a:t>ohn Schulman,</a:t>
            </a:r>
            <a:r>
              <a:rPr lang="zh-CN" sz="1800">
                <a:solidFill>
                  <a:srgbClr val="000000"/>
                </a:solidFill>
                <a:latin typeface="微软雅黑"/>
                <a:ea typeface="微软雅黑"/>
              </a:rPr>
              <a:t> OpenAI</a:t>
            </a:r>
            <a:r>
              <a:rPr lang="zh-CN" sz="1800">
                <a:solidFill>
                  <a:srgbClr val="000000"/>
                </a:solidFill>
                <a:latin typeface="微软雅黑"/>
                <a:ea typeface="微软雅黑"/>
              </a:rPr>
              <a:t> </a:t>
            </a:r>
          </a:p>
        </p:txBody>
      </p:sp>
    </p:spTree>
  </p:cSld>
  <p:clrMapOvr>
    <a:masterClrMapping xmlns:a="http://schemas.openxmlformats.org/drawingml/2006/main"/>
  </p:clrMapOvr>
</p:notes>
</file>

<file path=ppt/notesSlides/notesSlide2.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pPr/>
            <a:r>
              <a:rPr lang="zh-CN"/>
              <a:t>Note: P(tau, pi_theta), this is a gradient vector, which is the probability of trajectory where theta changes most;</a:t>
            </a:r>
          </a:p>
          <a:p xmlns:a="http://schemas.openxmlformats.org/drawingml/2006/main">
            <a:pPr/>
            <a:r>
              <a:rPr lang="zh-CN"/>
              <a:t>the bigger </a:t>
            </a:r>
            <a:r>
              <a:rPr lang="zh-CN"/>
              <a:t>R(tau) , the bigger the probability of trajectory selected after updates on parameter theta.</a:t>
            </a:r>
          </a:p>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封面">
    <p:spTree>
      <p:nvGrpSpPr>
        <p:cNvPr id="1" name=""/>
        <p:cNvGrpSpPr/>
        <p:nvPr/>
      </p:nvGrpSpPr>
      <p:grpSpPr>
        <a:xfrm>
          <a:off x="0" y="0"/>
          <a:ext cx="0" cy="0"/>
          <a:chOff x="0" y="0"/>
          <a:chExt cx="0" cy="0"/>
        </a:xfrm>
      </p:grpSpPr>
      <p:sp>
        <p:nvSpPr>
          <p:cNvPr id="2" name="标题 1"/>
          <p:cNvSpPr/>
          <p:nvPr>
            <p:ph type="ctrTitle"/>
          </p:nvPr>
        </p:nvSpPr>
        <p:spPr>
          <a:xfrm>
            <a:off x="1524000" y="1470233"/>
            <a:ext cx="9144000" cy="2387600"/>
          </a:xfrm>
        </p:spPr>
        <p:txBody>
          <a:bodyPr anchor="b"/>
          <a:lstStyle>
            <a:lvl1pPr lvl="0" algn="ctr">
              <a:defRPr sz="6000"/>
            </a:lvl1pPr>
          </a:lstStyle>
          <a:p>
            <a:r>
              <a:rPr lang="zh-CN"/>
              <a:t>单击此处编辑母版标题样式</a:t>
            </a:r>
          </a:p>
        </p:txBody>
      </p:sp>
      <p:sp>
        <p:nvSpPr>
          <p:cNvPr id="3" name="副标题 2"/>
          <p:cNvSpPr/>
          <p:nvPr>
            <p:ph type="subTitle" idx="1"/>
          </p:nvPr>
        </p:nvSpPr>
        <p:spPr>
          <a:xfrm>
            <a:off x="1524000" y="3949908"/>
            <a:ext cx="9144000" cy="1655762"/>
          </a:xfrm>
        </p:spPr>
        <p:txBody>
          <a:bodyPr/>
          <a:lstStyle>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三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3" name="内容占位符 2"/>
          <p:cNvSpPr/>
          <p:nvPr>
            <p:ph idx="1"/>
          </p:nvPr>
        </p:nvSpPr>
        <p:spPr>
          <a:xfrm>
            <a:off x="838200"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p:cNvSpPr/>
          <p:nvPr>
            <p:ph idx="2"/>
          </p:nvPr>
        </p:nvSpPr>
        <p:spPr>
          <a:xfrm>
            <a:off x="4446104"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内容占位符 3"/>
          <p:cNvSpPr/>
          <p:nvPr>
            <p:ph idx="10"/>
          </p:nvPr>
        </p:nvSpPr>
        <p:spPr>
          <a:xfrm>
            <a:off x="8054009"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两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4" name="内容占位符 3"/>
          <p:cNvSpPr/>
          <p:nvPr>
            <p:ph idx="10"/>
          </p:nvPr>
        </p:nvSpPr>
        <p:spPr>
          <a:xfrm>
            <a:off x="838200" y="1690688"/>
            <a:ext cx="10515600" cy="2172811"/>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内容占位符 3"/>
          <p:cNvSpPr/>
          <p:nvPr>
            <p:ph idx="11"/>
          </p:nvPr>
        </p:nvSpPr>
        <p:spPr>
          <a:xfrm>
            <a:off x="838200" y="3863500"/>
            <a:ext cx="10515600" cy="2241232"/>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多张图片">
    <p:spTree>
      <p:nvGrpSpPr>
        <p:cNvPr id="1" name=""/>
        <p:cNvGrpSpPr/>
        <p:nvPr/>
      </p:nvGrpSpPr>
      <p:grpSpPr>
        <a:xfrm>
          <a:off x="0" y="0"/>
          <a:ext cx="0" cy="0"/>
          <a:chOff x="0" y="0"/>
          <a:chExt cx="0" cy="0"/>
        </a:xfrm>
      </p:grpSpPr>
      <p:sp>
        <p:nvSpPr>
          <p:cNvPr id="3" name="标题 1"/>
          <p:cNvSpPr/>
          <p:nvPr>
            <p:ph type="title"/>
          </p:nvPr>
        </p:nvSpPr>
        <p:spPr>
          <a:xfrm>
            <a:off x="838200" y="365125"/>
            <a:ext cx="10515600" cy="1325563"/>
          </a:xfrm>
        </p:spPr>
        <p:txBody>
          <a:bodyPr/>
          <a:lstStyle/>
          <a:p>
            <a:r>
              <a:rPr lang="zh-CN"/>
              <a:t>单击此处编辑母版标题样式</a:t>
            </a:r>
          </a:p>
        </p:txBody>
      </p:sp>
      <p:sp>
        <p:nvSpPr>
          <p:cNvPr id="7" name="图片占位符 6"/>
          <p:cNvSpPr/>
          <p:nvPr>
            <p:ph type="pic" idx="10"/>
          </p:nvPr>
        </p:nvSpPr>
        <p:spPr>
          <a:xfrm>
            <a:off x="838200" y="1690689"/>
            <a:ext cx="5257800" cy="2338886"/>
          </a:xfrm>
        </p:spPr>
        <p:txBody>
          <a:bodyPr/>
          <a:lstStyle/>
          <a:p>
            <a:endParaRPr lang="zh-CN"/>
          </a:p>
        </p:txBody>
      </p:sp>
      <p:sp>
        <p:nvSpPr>
          <p:cNvPr id="8" name="图片占位符 6"/>
          <p:cNvSpPr/>
          <p:nvPr>
            <p:ph type="pic" idx="11"/>
          </p:nvPr>
        </p:nvSpPr>
        <p:spPr>
          <a:xfrm>
            <a:off x="6096001" y="1690689"/>
            <a:ext cx="5257802" cy="2338886"/>
          </a:xfrm>
        </p:spPr>
        <p:txBody>
          <a:bodyPr/>
          <a:lstStyle/>
          <a:p>
            <a:endParaRPr lang="zh-CN"/>
          </a:p>
        </p:txBody>
      </p:sp>
      <p:sp>
        <p:nvSpPr>
          <p:cNvPr id="9" name="图片占位符 6"/>
          <p:cNvSpPr/>
          <p:nvPr>
            <p:ph type="pic" idx="12"/>
          </p:nvPr>
        </p:nvSpPr>
        <p:spPr>
          <a:xfrm>
            <a:off x="838200" y="4029575"/>
            <a:ext cx="5257800" cy="2338886"/>
          </a:xfrm>
        </p:spPr>
        <p:txBody>
          <a:bodyPr/>
          <a:lstStyle/>
          <a:p>
            <a:endParaRPr lang="zh-CN"/>
          </a:p>
        </p:txBody>
      </p:sp>
      <p:sp>
        <p:nvSpPr>
          <p:cNvPr id="10" name="图片占位符 6"/>
          <p:cNvSpPr/>
          <p:nvPr>
            <p:ph type="pic" idx="13"/>
          </p:nvPr>
        </p:nvSpPr>
        <p:spPr>
          <a:xfrm>
            <a:off x="6096001" y="4029575"/>
            <a:ext cx="5257802" cy="2338886"/>
          </a:xfrm>
        </p:spPr>
        <p:txBody>
          <a:bodyPr/>
          <a:lstStyle/>
          <a:p>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3" name="内容占位符 2"/>
          <p:cNvSpPr/>
          <p:nvPr>
            <p:ph idx="1"/>
          </p:nvPr>
        </p:nvSpPr>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标题 1"/>
          <p:cNvSpPr/>
          <p:nvPr>
            <p:ph type="title"/>
          </p:nvPr>
        </p:nvSpPr>
        <p:spPr>
          <a:xfrm>
            <a:off x="831850" y="1471199"/>
            <a:ext cx="10515600" cy="2852737"/>
          </a:xfrm>
        </p:spPr>
        <p:txBody>
          <a:bodyPr anchor="b"/>
          <a:lstStyle>
            <a:lvl1pPr lvl="0">
              <a:defRPr sz="6000"/>
            </a:lvl1pPr>
          </a:lstStyle>
          <a:p>
            <a:r>
              <a:rPr lang="zh-CN"/>
              <a:t>单击此处编辑母版标题样式</a:t>
            </a:r>
          </a:p>
        </p:txBody>
      </p:sp>
      <p:sp>
        <p:nvSpPr>
          <p:cNvPr id="3" name="文本占位符 2"/>
          <p:cNvSpPr/>
          <p:nvPr>
            <p:ph type="body" idx="1"/>
          </p:nvPr>
        </p:nvSpPr>
        <p:spPr>
          <a:xfrm>
            <a:off x="831850" y="4350924"/>
            <a:ext cx="10515600" cy="1500187"/>
          </a:xfrm>
        </p:spPr>
        <p:txBody>
          <a:bodyPr/>
          <a:lstStyle>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zh-CN"/>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t>单击此处编辑母版标题样式</a:t>
            </a:r>
          </a:p>
        </p:txBody>
      </p:sp>
      <p:sp>
        <p:nvSpPr>
          <p:cNvPr id="3" name="内容占位符 2"/>
          <p:cNvSpPr/>
          <p:nvPr>
            <p:ph idx="1"/>
          </p:nvPr>
        </p:nvSpPr>
        <p:spPr>
          <a:xfrm>
            <a:off x="838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p:cNvSpPr/>
          <p:nvPr>
            <p:ph idx="2"/>
          </p:nvPr>
        </p:nvSpPr>
        <p:spPr>
          <a:xfrm>
            <a:off x="6172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对比内容">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t>单击此处编辑母版标题样式</a:t>
            </a:r>
          </a:p>
        </p:txBody>
      </p:sp>
      <p:sp>
        <p:nvSpPr>
          <p:cNvPr id="3" name="文本占位符 2"/>
          <p:cNvSpPr/>
          <p:nvPr>
            <p:ph type="body" idx="1"/>
          </p:nvPr>
        </p:nvSpPr>
        <p:spPr>
          <a:xfrm>
            <a:off x="839788" y="1681163"/>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4" name="内容占位符 3"/>
          <p:cNvSpPr/>
          <p:nvPr>
            <p:ph idx="2"/>
          </p:nvPr>
        </p:nvSpPr>
        <p:spPr>
          <a:xfrm>
            <a:off x="839788" y="2505075"/>
            <a:ext cx="5157787"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文本占位符 4"/>
          <p:cNvSpPr/>
          <p:nvPr>
            <p:ph type="body" idx="3"/>
          </p:nvPr>
        </p:nvSpPr>
        <p:spPr>
          <a:xfrm>
            <a:off x="6172200" y="1681163"/>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6" name="内容占位符 5"/>
          <p:cNvSpPr/>
          <p:nvPr>
            <p:ph idx="4"/>
          </p:nvPr>
        </p:nvSpPr>
        <p:spPr>
          <a:xfrm>
            <a:off x="6172200" y="2505075"/>
            <a:ext cx="5183188"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标题 1"/>
          <p:cNvSpPr/>
          <p:nvPr>
            <p:ph type="title"/>
          </p:nvPr>
        </p:nvSpPr>
        <p:spPr>
          <a:xfrm>
            <a:off x="839788" y="723106"/>
            <a:ext cx="3932237" cy="1600200"/>
          </a:xfrm>
        </p:spPr>
        <p:txBody>
          <a:bodyPr anchor="b"/>
          <a:lstStyle>
            <a:lvl1pPr lvl="0">
              <a:defRPr sz="3200"/>
            </a:lvl1pPr>
          </a:lstStyle>
          <a:p>
            <a:r>
              <a:rPr lang="zh-CN"/>
              <a:t>单击此处编辑母版标题样式</a:t>
            </a:r>
          </a:p>
        </p:txBody>
      </p:sp>
      <p:sp>
        <p:nvSpPr>
          <p:cNvPr id="3" name="内容占位符 2"/>
          <p:cNvSpPr/>
          <p:nvPr>
            <p:ph idx="1"/>
          </p:nvPr>
        </p:nvSpPr>
        <p:spPr>
          <a:xfrm>
            <a:off x="5183188" y="723106"/>
            <a:ext cx="6172200" cy="5411787"/>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文本占位符 3"/>
          <p:cNvSpPr/>
          <p:nvPr>
            <p:ph type="body" idx="2"/>
          </p:nvPr>
        </p:nvSpPr>
        <p:spPr>
          <a:xfrm>
            <a:off x="839788" y="2323306"/>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p:nvPr>
            <p:ph type="title"/>
          </p:nvPr>
        </p:nvSpPr>
        <p:spPr>
          <a:xfrm>
            <a:off x="839788" y="727074"/>
            <a:ext cx="3932237" cy="1600200"/>
          </a:xfrm>
        </p:spPr>
        <p:txBody>
          <a:bodyPr anchor="b"/>
          <a:lstStyle>
            <a:lvl1pPr lvl="0">
              <a:defRPr sz="3200"/>
            </a:lvl1pPr>
          </a:lstStyle>
          <a:p>
            <a:r>
              <a:rPr lang="zh-CN"/>
              <a:t>单击此处编辑母版标题样式</a:t>
            </a:r>
          </a:p>
        </p:txBody>
      </p:sp>
      <p:sp>
        <p:nvSpPr>
          <p:cNvPr id="3" name="图片占位符 2"/>
          <p:cNvSpPr/>
          <p:nvPr>
            <p:ph type="pic" idx="1"/>
          </p:nvPr>
        </p:nvSpPr>
        <p:spPr>
          <a:xfrm>
            <a:off x="5183188" y="727075"/>
            <a:ext cx="6172200" cy="5403850"/>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p:cNvSpPr/>
          <p:nvPr>
            <p:ph type="body" idx="2"/>
          </p:nvPr>
        </p:nvSpPr>
        <p:spPr>
          <a:xfrm>
            <a:off x="839788" y="2327274"/>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表格与标题">
    <p:spTree>
      <p:nvGrpSpPr>
        <p:cNvPr id="1" name=""/>
        <p:cNvGrpSpPr/>
        <p:nvPr/>
      </p:nvGrpSpPr>
      <p:grpSpPr>
        <a:xfrm>
          <a:off x="0" y="0"/>
          <a:ext cx="0" cy="0"/>
          <a:chOff x="0" y="0"/>
          <a:chExt cx="0" cy="0"/>
        </a:xfrm>
      </p:grpSpPr>
      <p:sp>
        <p:nvSpPr>
          <p:cNvPr id="3" name="标题 1"/>
          <p:cNvSpPr/>
          <p:nvPr>
            <p:ph type="title"/>
          </p:nvPr>
        </p:nvSpPr>
        <p:spPr>
          <a:xfrm>
            <a:off x="839788" y="727074"/>
            <a:ext cx="3932237" cy="1600200"/>
          </a:xfrm>
        </p:spPr>
        <p:txBody>
          <a:bodyPr anchor="b"/>
          <a:lstStyle>
            <a:lvl1pPr lvl="0">
              <a:defRPr sz="3200"/>
            </a:lvl1pPr>
          </a:lstStyle>
          <a:p>
            <a:r>
              <a:rPr lang="zh-CN"/>
              <a:t>单击此处编辑母版标题样式</a:t>
            </a:r>
          </a:p>
        </p:txBody>
      </p:sp>
      <p:sp>
        <p:nvSpPr>
          <p:cNvPr id="5" name="文本占位符 3"/>
          <p:cNvSpPr/>
          <p:nvPr>
            <p:ph type="body" idx="2"/>
          </p:nvPr>
        </p:nvSpPr>
        <p:spPr>
          <a:xfrm>
            <a:off x="839788" y="2327274"/>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
        <p:nvSpPr>
          <p:cNvPr id="7" name="表格占位符 6"/>
          <p:cNvSpPr/>
          <p:nvPr>
            <p:ph type="tbl" idx="10"/>
          </p:nvPr>
        </p:nvSpPr>
        <p:spPr>
          <a:xfrm>
            <a:off x="5172891" y="719137"/>
            <a:ext cx="6179322" cy="5419726"/>
          </a:xfrm>
        </p:spPr>
        <p:txBody>
          <a:bodyPr/>
          <a:lstStyle/>
          <a:p>
            <a:endParaRPr lang="zh-CN"/>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slideLayout" Target="/ppt/slideLayouts/slideLayout2.xml" Id="rId2" /><Relationship Type="http://schemas.openxmlformats.org/officeDocument/2006/relationships/slideLayout" Target="/ppt/slideLayouts/slideLayout3.xml" Id="rId3" /><Relationship Type="http://schemas.openxmlformats.org/officeDocument/2006/relationships/slideLayout" Target="/ppt/slideLayouts/slideLayout4.xml" Id="rId4" /><Relationship Type="http://schemas.openxmlformats.org/officeDocument/2006/relationships/slideLayout" Target="/ppt/slideLayouts/slideLayout5.xml" Id="rId5" /><Relationship Type="http://schemas.openxmlformats.org/officeDocument/2006/relationships/slideLayout" Target="/ppt/slideLayouts/slideLayout6.xml" Id="rId6" /><Relationship Type="http://schemas.openxmlformats.org/officeDocument/2006/relationships/slideLayout" Target="/ppt/slideLayouts/slideLayout7.xml" Id="rId7" /><Relationship Type="http://schemas.openxmlformats.org/officeDocument/2006/relationships/slideLayout" Target="/ppt/slideLayouts/slideLayout8.xml" Id="rId8" /><Relationship Type="http://schemas.openxmlformats.org/officeDocument/2006/relationships/slideLayout" Target="/ppt/slideLayouts/slideLayout9.xml" Id="rId9" /><Relationship Type="http://schemas.openxmlformats.org/officeDocument/2006/relationships/slideLayout" Target="/ppt/slideLayouts/slideLayout10.xml" Id="rId10" /><Relationship Type="http://schemas.openxmlformats.org/officeDocument/2006/relationships/slideLayout" Target="/ppt/slideLayouts/slideLayout11.xml" Id="rId11" /><Relationship Type="http://schemas.openxmlformats.org/officeDocument/2006/relationships/slideLayout" Target="/ppt/slideLayouts/slideLayout12.xml" Id="rId12" /><Relationship Type="http://schemas.openxmlformats.org/officeDocument/2006/relationships/theme" Target="/ppt/slideMasters/theme/theme1.xml" Id="rId13"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lvl="0" algn="l" defTabSz="914400">
        <a:lnSpc>
          <a:spcPct val="130000"/>
        </a:lnSpc>
        <a:spcBef>
          <a:spcPct val="0"/>
        </a:spcBef>
        <a:buNone/>
        <a:defRPr sz="4400" kern="1200">
          <a:solidFill>
            <a:schemeClr val="tx1"/>
          </a:solidFill>
          <a:latin typeface="微软雅黑"/>
          <a:ea typeface="微软雅黑"/>
        </a:defRPr>
      </a:lvl1pPr>
    </p:titleStyle>
    <p:body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p:bodyStyle>
    <p:other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p:otherStyle>
  </p:txStyles>
</p:sldMaster>
</file>

<file path=ppt/slideMasters/theme/theme1.xml><?xml version="1.0" encoding="utf-8"?>
<a:theme xmlns:thm15="http://schemas.microsoft.com/office/thememl/2012/main"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png" Id="rId2" /><Relationship Type="http://schemas.openxmlformats.org/officeDocument/2006/relationships/image" Target="/ppt/media/image5.png" Id="rId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6.png"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7.png" Id="rId2" /><Relationship Type="http://schemas.openxmlformats.org/officeDocument/2006/relationships/image" Target="/ppt/media/image8.png" Id="rId3" /></Relationships>
</file>

<file path=ppt/slides/_rels/slide1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png" Id="rId2" /><Relationship Type="http://schemas.openxmlformats.org/officeDocument/2006/relationships/image" Target="/ppt/media/image9.png" Id="rId3" /><Relationship Type="http://schemas.openxmlformats.org/officeDocument/2006/relationships/image" Target="/ppt/media/image10.png" Id="rId4" /></Relationships>
</file>

<file path=ppt/slides/_rels/slide1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1.png"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2.png"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3.png"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4.png"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1.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2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5.png" Id="rId2" /><Relationship Type="http://schemas.openxmlformats.org/officeDocument/2006/relationships/image" Target="/ppt/media/image16.png" Id="rId3" /></Relationships>
</file>

<file path=ppt/slides/_rels/slide2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7.png" Id="rId2" /><Relationship Type="http://schemas.openxmlformats.org/officeDocument/2006/relationships/hyperlink" Target="https://www.nature.com/articles/nature14236.pdf" TargetMode="External" Id="rId3" /></Relationships>
</file>

<file path=ppt/slides/_rels/slide2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18.png" Id="rId2" /><Relationship Type="http://schemas.openxmlformats.org/officeDocument/2006/relationships/image" Target="/ppt/media/image19.png" Id="rId3" /></Relationships>
</file>

<file path=ppt/slides/_rels/slide2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20.png" Id="rId2" /><Relationship Type="http://schemas.openxmlformats.org/officeDocument/2006/relationships/image" Target="/ppt/media/image21.png" Id="rId3" /><Relationship Type="http://schemas.openxmlformats.org/officeDocument/2006/relationships/image" Target="/ppt/media/image22.png" Id="rId4" /><Relationship Type="http://schemas.openxmlformats.org/officeDocument/2006/relationships/image" Target="/ppt/media/image23.png" Id="rId5" /></Relationships>
</file>

<file path=ppt/slides/_rels/slide2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24.png" Id="rId2" /><Relationship Type="http://schemas.openxmlformats.org/officeDocument/2006/relationships/image" Target="/ppt/media/image25.png" Id="rId3" /></Relationships>
</file>

<file path=ppt/slides/_rels/slide2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26.png"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xml" Id="rId2" /><Relationship Type="http://schemas.openxmlformats.org/officeDocument/2006/relationships/hyperlink" Target="https://arxiv.org/pdf/1701.07274v2.pdf " TargetMode="External" Id="rId3" /></Relationships>
</file>

<file path=ppt/slides/_rels/slide2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hyperlink" Target="https://proceedings.neurips.cc/paper/1999/file/464d828b85b0bed98e80ade0a5c43b0f-Paper.pdf" TargetMode="External" Id="rId2" /><Relationship Type="http://schemas.openxmlformats.org/officeDocument/2006/relationships/hyperlink" Target="http://proceedings.mlr.press/v32/silver14.pdf" TargetMode="External" Id="rId3" /><Relationship Type="http://schemas.openxmlformats.org/officeDocument/2006/relationships/hyperlink" Target="https://arxiv.org/pdf/1509.02971.pdf" TargetMode="External" Id="rId4" /><Relationship Type="http://schemas.openxmlformats.org/officeDocument/2006/relationships/hyperlink" Target="https://arxiv.org/pdf/1707.06347.pdf" TargetMode="External" Id="rId5"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0.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31.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27.png" Id="rId2" /><Relationship Type="http://schemas.openxmlformats.org/officeDocument/2006/relationships/image" Target="/ppt/media/image28.png" Id="rId3" /><Relationship Type="http://schemas.openxmlformats.org/officeDocument/2006/relationships/image" Target="/ppt/media/image29.png" Id="rId4" /><Relationship Type="http://schemas.openxmlformats.org/officeDocument/2006/relationships/hyperlink" Target="https://proceedings.neurips.cc/paper/1999/file/464d828b85b0bed98e80ade0a5c43b0f-Paper.pdf" TargetMode="External" Id="rId5" /></Relationships>
</file>

<file path=ppt/slides/_rels/slide3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xml" Id="rId2" /><Relationship Type="http://schemas.openxmlformats.org/officeDocument/2006/relationships/image" Target="/ppt/media/image30.png" Id="rId3" /><Relationship Type="http://schemas.openxmlformats.org/officeDocument/2006/relationships/image" Target="/ppt/media/image31.png" Id="rId4" /><Relationship Type="http://schemas.openxmlformats.org/officeDocument/2006/relationships/image" Target="/ppt/media/image32.png" Id="rId5" /><Relationship Type="http://schemas.openxmlformats.org/officeDocument/2006/relationships/image" Target="/ppt/media/image33.png" Id="rId6" /><Relationship Type="http://schemas.openxmlformats.org/officeDocument/2006/relationships/image" Target="/ppt/media/image.svg" Id="rId7" /><Relationship Type="http://schemas.openxmlformats.org/officeDocument/2006/relationships/image" Target="/ppt/media/image34.png" Id="rId8" /></Relationships>
</file>

<file path=ppt/slides/_rels/slide3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35.png" Id="rId2" /><Relationship Type="http://schemas.openxmlformats.org/officeDocument/2006/relationships/image" Target="/ppt/media/image36.png" Id="rId3" /><Relationship Type="http://schemas.openxmlformats.org/officeDocument/2006/relationships/image" Target="/ppt/media/image37.png" Id="rId4" /><Relationship Type="http://schemas.openxmlformats.org/officeDocument/2006/relationships/image" Target="/ppt/media/image38.png" Id="rId5" /><Relationship Type="http://schemas.openxmlformats.org/officeDocument/2006/relationships/image" Target="/ppt/media/image39.png" Id="rId6" /><Relationship Type="http://schemas.openxmlformats.org/officeDocument/2006/relationships/image" Target="/ppt/media/image40.png" Id="rId7" /></Relationships>
</file>

<file path=ppt/slides/_rels/slide3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1.png" Id="rId2" /><Relationship Type="http://schemas.openxmlformats.org/officeDocument/2006/relationships/hyperlink" Target="https://github.com/ljpzzz/machinelearning/blob/master/reinforcement-learning/policy_gradient.py" TargetMode="External" Id="rId3" /></Relationships>
</file>

<file path=ppt/slides/_rels/slide3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2.png" Id="rId2" /><Relationship Type="http://schemas.openxmlformats.org/officeDocument/2006/relationships/image" Target="/ppt/media/image43.png" Id="rId3" /></Relationships>
</file>

<file path=ppt/slides/_rels/slide3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4.png" Id="rId2" /><Relationship Type="http://schemas.openxmlformats.org/officeDocument/2006/relationships/image" Target="/ppt/media/image45.png" Id="rId3" /></Relationships>
</file>

<file path=ppt/slides/_rels/slide3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6.png"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7.png"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8.png"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hyperlink" Target="https://www.sciencedirect.com/science/article/abs/pii/S0096300320305890" TargetMode="Externa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2.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4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49.png"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3.xml" Id="rId1" /></Relationships>
</file>

<file path=ppt/slides/_rels/slide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hyperlink" Target="https://tv.vera.com.uy/video/55396" TargetMode="Externa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png"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2.png"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3.png" Id="rId2"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ctrTitle"/>
          </p:nvPr>
        </p:nvSpPr>
        <p:spPr>
          <a:xfrm>
            <a:off x="1524000" y="1470233"/>
            <a:ext cx="9144000" cy="2387600"/>
          </a:xfrm>
        </p:spPr>
        <p:txBody>
          <a:bodyPr anchor="b"/>
          <a:lstStyle/>
          <a:p>
            <a:pPr/>
            <a:r>
              <a:rPr lang="zh-CN" sz="4000">
                <a:solidFill>
                  <a:srgbClr val="000000"/>
                </a:solidFill>
                <a:latin typeface="微软雅黑"/>
                <a:ea typeface="微软雅黑"/>
              </a:rPr>
              <a:t>Mathematical Foundation of Machine Learning</a:t>
            </a:r>
          </a:p>
        </p:txBody>
      </p:sp>
      <p:sp>
        <p:nvSpPr>
          <p:cNvPr id="3" name="副标题 2"/>
          <p:cNvSpPr/>
          <p:nvPr>
            <p:ph type="subTitle" idx="1"/>
          </p:nvPr>
        </p:nvSpPr>
        <p:spPr>
          <a:xfrm>
            <a:off x="1524000" y="3949908"/>
            <a:ext cx="9144000" cy="1655762"/>
          </a:xfrm>
        </p:spPr>
        <p:txBody>
          <a:bodyPr/>
          <a:lstStyle/>
          <a:p>
            <a:pPr/>
            <a:r>
              <a:rPr lang="zh-CN" sz="3200">
                <a:solidFill>
                  <a:srgbClr val="000000"/>
                </a:solidFill>
                <a:latin typeface="微软雅黑"/>
                <a:ea typeface="微软雅黑"/>
              </a:rPr>
              <a:t>VI</a:t>
            </a:r>
            <a:r>
              <a:rPr lang="zh-CN" sz="3200">
                <a:solidFill>
                  <a:srgbClr val="000000"/>
                </a:solidFill>
                <a:latin typeface="微软雅黑"/>
                <a:ea typeface="微软雅黑"/>
              </a:rPr>
              <a:t>. Reinforcement Learning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450069" y="1574800"/>
            <a:ext cx="5455022" cy="4893734"/>
          </a:xfrm>
          <a:prstGeom prst="rect">
            <a:avLst/>
          </a:prstGeom>
        </p:spPr>
      </p:pic>
      <p:pic>
        <p:nvPicPr>
          <p:cNvPr id="4" name=""/>
          <p:cNvPicPr/>
          <p:nvPr/>
        </p:nvPicPr>
        <p:blipFill>
          <a:blip r:embed="rId3"/>
          <a:stretch/>
        </p:blipFill>
        <p:spPr>
          <a:xfrm rot="0" flipH="0" flipV="0">
            <a:off x="6886102" y="1185333"/>
            <a:ext cx="4285214" cy="5283200"/>
          </a:xfrm>
          <a:prstGeom prst="rect">
            <a:avLst/>
          </a:prstGeom>
        </p:spPr>
      </p:pic>
      <p:sp>
        <p:nvSpPr>
          <p:cNvPr id="5" name=""/>
          <p:cNvSpPr txBox="1"/>
          <p:nvPr/>
        </p:nvSpPr>
        <p:spPr>
          <a:xfrm rot="0">
            <a:off x="509629" y="582659"/>
            <a:ext cx="5335900" cy="872214"/>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a:r>
              <a:rPr lang="zh-CN" sz="2800" b="1"/>
              <a:t>Applications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
          <p:cNvSpPr/>
          <p:nvPr>
            <p:ph type="title"/>
          </p:nvPr>
        </p:nvSpPr>
        <p:spPr>
          <a:xfrm rot="0" flipH="0" flipV="0">
            <a:off x="838200" y="839258"/>
            <a:ext cx="10515600" cy="851430"/>
          </a:xfrm>
          <a:prstGeom prst="rect">
            <a:avLst/>
          </a:prstGeom>
        </p:spPr>
        <p:txBody>
          <a:bodyPr vert="horz" lIns="91440" tIns="45720" rIns="91440" bIns="45720" anchor="ctr"/>
          <a:lstStyle>
            <a:lvl1pPr lvl="0" algn="l" defTabSz="914400">
              <a:lnSpc>
                <a:spcPct val="130000"/>
              </a:lnSpc>
              <a:spcBef>
                <a:spcPct val="0"/>
              </a:spcBef>
              <a:buNone/>
              <a:defRPr sz="4400" kern="1200">
                <a:solidFill>
                  <a:schemeClr val="tx1"/>
                </a:solidFill>
                <a:latin typeface="微软雅黑"/>
                <a:ea typeface="微软雅黑"/>
              </a:defRPr>
            </a:lvl1pPr>
          </a:lstStyle>
          <a:p>
            <a:pPr/>
            <a:r>
              <a:rPr lang="zh-CN"/>
              <a:t>Outline for today </a:t>
            </a:r>
          </a:p>
        </p:txBody>
      </p:sp>
      <p:sp>
        <p:nvSpPr>
          <p:cNvPr id="3" name=""/>
          <p:cNvSpPr/>
          <p:nvPr>
            <p:ph idx="1"/>
          </p:nvPr>
        </p:nvSpPr>
        <p:spPr>
          <a:xfrm rot="0" flipH="0" flipV="0">
            <a:off x="838200" y="2062692"/>
            <a:ext cx="10515600" cy="4114271"/>
          </a:xfrm>
          <a:prstGeom prst="rect">
            <a:avLst/>
          </a:prstGeom>
        </p:spPr>
        <p:txBody>
          <a:bodyPr vert="horz" lIns="91440" tIns="45720" rIns="91440" bIns="45720"/>
          <a:lst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a:lstStyle>
          <a:p>
            <a:pPr/>
            <a:r>
              <a:rPr lang="zh-CN">
                <a:solidFill>
                  <a:srgbClr val="D9D9D9"/>
                </a:solidFill>
              </a:rPr>
              <a:t>Introduction to Reinforcement Learning</a:t>
            </a:r>
          </a:p>
          <a:p>
            <a:pPr/>
            <a:r>
              <a:rPr lang="zh-CN">
                <a:solidFill>
                  <a:srgbClr val="000000"/>
                </a:solidFill>
              </a:rPr>
              <a:t>Mathematical formulation of RL </a:t>
            </a:r>
          </a:p>
          <a:p>
            <a:pPr/>
            <a:r>
              <a:rPr lang="zh-CN">
                <a:solidFill>
                  <a:srgbClr val="D9D9D9"/>
                </a:solidFill>
              </a:rPr>
              <a:t>Value-based learning, </a:t>
            </a:r>
            <a:r>
              <a:rPr lang="zh-CN">
                <a:solidFill>
                  <a:srgbClr val="D9D9D9"/>
                </a:solidFill>
              </a:rPr>
              <a:t>Policy Gradient and the combination</a:t>
            </a:r>
          </a:p>
          <a:p>
            <a:pPr/>
            <a:r>
              <a:rPr lang="zh-CN">
                <a:solidFill>
                  <a:srgbClr val="D9D9D9"/>
                </a:solidFill>
              </a:rPr>
              <a:t>Connections with optimal control </a:t>
            </a:r>
          </a:p>
          <a:p>
            <a:pPr marL="0" indent="0">
              <a:buNone/>
            </a:pPr>
            <a:endParaRPr lang="zh-CN"/>
          </a:p>
          <a:p>
            <a:pPr marL="0" indent="0">
              <a:buNone/>
            </a:pPr>
            <a:endParaRPr lang="zh-CN"/>
          </a:p>
          <a:p>
            <a:pPr/>
            <a:endParaRPr lang="zh-CN"/>
          </a:p>
          <a:p>
            <a:pPr/>
            <a:endParaRPr lang="zh-CN"/>
          </a:p>
          <a:p>
            <a:pPr/>
            <a:endParaRPr lang="zh-CN"/>
          </a:p>
          <a:p>
            <a:pPr/>
            <a:endParaRPr 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2834312" y="4476546"/>
            <a:ext cx="242603" cy="372311"/>
          </a:xfrm>
          <a:prstGeom prst="rect">
            <a:avLst/>
          </a:prstGeom>
          <a:solidFill>
            <a:srgbClr val="FFFFFF"/>
          </a:solidFill>
          <a:ln w="12700">
            <a:prstDash val="solid"/>
          </a:ln>
        </p:spPr>
        <p:txBody>
          <a:bodyPr/>
          <a:lstStyle/>
          <a:p/>
        </p:txBody>
      </p:sp>
      <p:sp>
        <p:nvSpPr>
          <p:cNvPr id="4" name=""/>
          <p:cNvSpPr txBox="1"/>
          <p:nvPr/>
        </p:nvSpPr>
        <p:spPr>
          <a:xfrm rot="0" flipH="0" flipV="0">
            <a:off x="641929" y="407016"/>
            <a:ext cx="10155575" cy="645178"/>
          </a:xfrm>
          <a:prstGeom prst="rect">
            <a:avLst/>
          </a:prstGeom>
          <a:ln w="12700">
            <a:prstDash val="solid"/>
          </a:ln>
        </p:spPr>
        <p:txBody>
          <a:bodyPr/>
          <a:lstStyle/>
          <a:p>
            <a:pPr/>
            <a:r>
              <a:rPr lang="zh-CN" sz="2800" b="1">
                <a:solidFill>
                  <a:srgbClr val="000000"/>
                </a:solidFill>
                <a:latin typeface="微软雅黑"/>
                <a:ea typeface="微软雅黑"/>
              </a:rPr>
              <a:t>Mathematical formulation of reinforcement learning</a:t>
            </a:r>
          </a:p>
        </p:txBody>
      </p:sp>
      <p:sp>
        <p:nvSpPr>
          <p:cNvPr id="5" name=""/>
          <p:cNvSpPr txBox="1"/>
          <p:nvPr/>
        </p:nvSpPr>
        <p:spPr>
          <a:xfrm>
            <a:off x="4165600" y="3776133"/>
            <a:ext cx="1778000" cy="444500"/>
          </a:xfrm>
          <a:prstGeom prst="rect">
            <a:avLst/>
          </a:prstGeom>
          <a:solidFill>
            <a:srgbClr val="FFFFFF"/>
          </a:solidFill>
          <a:ln w="12700">
            <a:prstDash val="solid"/>
          </a:ln>
        </p:spPr>
        <p:txBody>
          <a:bodyPr/>
          <a:lstStyle/>
          <a:p/>
        </p:txBody>
      </p:sp>
      <p:pic>
        <p:nvPicPr>
          <p:cNvPr id="6" name=""/>
          <p:cNvPicPr/>
          <p:nvPr/>
        </p:nvPicPr>
        <p:blipFill>
          <a:blip r:embed="rId2"/>
          <a:stretch/>
        </p:blipFill>
        <p:spPr>
          <a:xfrm rot="0">
            <a:off x="76264" y="1248253"/>
            <a:ext cx="12039600" cy="5207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215059" y="454014"/>
            <a:ext cx="7718237" cy="764655"/>
          </a:xfrm>
          <a:prstGeom prst="rect">
            <a:avLst/>
          </a:prstGeom>
          <a:ln w="12700">
            <a:prstDash val="solid"/>
          </a:ln>
        </p:spPr>
        <p:txBody>
          <a:bodyPr/>
          <a:lstStyle/>
          <a:p>
            <a:pPr/>
            <a:r>
              <a:rPr lang="zh-CN" sz="2800" b="1"/>
              <a:t>Markov Decision Process</a:t>
            </a:r>
          </a:p>
        </p:txBody>
      </p:sp>
      <p:pic>
        <p:nvPicPr>
          <p:cNvPr id="4" name=""/>
          <p:cNvPicPr/>
          <p:nvPr/>
        </p:nvPicPr>
        <p:blipFill>
          <a:blip r:embed="rId2"/>
          <a:stretch/>
        </p:blipFill>
        <p:spPr>
          <a:xfrm rot="0" flipH="0" flipV="0">
            <a:off x="3769068" y="1926019"/>
            <a:ext cx="3435195" cy="576226"/>
          </a:xfrm>
          <a:prstGeom prst="rect">
            <a:avLst/>
          </a:prstGeom>
        </p:spPr>
      </p:pic>
      <p:sp>
        <p:nvSpPr>
          <p:cNvPr id="5" name=""/>
          <p:cNvSpPr txBox="1"/>
          <p:nvPr/>
        </p:nvSpPr>
        <p:spPr>
          <a:xfrm rot="0" flipH="0" flipV="0">
            <a:off x="597387" y="1218669"/>
            <a:ext cx="8946641" cy="611768"/>
          </a:xfrm>
          <a:prstGeom prst="rect">
            <a:avLst/>
          </a:prstGeom>
          <a:ln w="12700">
            <a:prstDash val="solid"/>
          </a:ln>
        </p:spPr>
        <p:txBody>
          <a:bodyPr/>
          <a:lstStyle/>
          <a:p>
            <a:pPr/>
            <a:r>
              <a:rPr lang="zh-CN" sz="2400"/>
              <a:t>Following a policy produces sample trajectories (or paths) </a:t>
            </a:r>
          </a:p>
        </p:txBody>
      </p:sp>
      <p:sp>
        <p:nvSpPr>
          <p:cNvPr id="6" name=""/>
          <p:cNvSpPr txBox="1"/>
          <p:nvPr/>
        </p:nvSpPr>
        <p:spPr>
          <a:xfrm rot="0" flipH="0" flipV="0">
            <a:off x="2198383" y="4253394"/>
            <a:ext cx="444500" cy="549596"/>
          </a:xfrm>
          <a:prstGeom prst="rect">
            <a:avLst/>
          </a:prstGeom>
          <a:solidFill>
            <a:srgbClr val="FFFFFF"/>
          </a:solidFill>
          <a:ln w="12700">
            <a:prstDash val="solid"/>
          </a:ln>
        </p:spPr>
        <p:txBody>
          <a:bodyPr/>
          <a:lstStyle/>
          <a:p/>
        </p:txBody>
      </p:sp>
      <p:sp>
        <p:nvSpPr>
          <p:cNvPr id="7" name=""/>
          <p:cNvSpPr txBox="1"/>
          <p:nvPr/>
        </p:nvSpPr>
        <p:spPr>
          <a:xfrm rot="0" flipH="0" flipV="0">
            <a:off x="4982427" y="4329498"/>
            <a:ext cx="444500" cy="549596"/>
          </a:xfrm>
          <a:prstGeom prst="rect">
            <a:avLst/>
          </a:prstGeom>
          <a:solidFill>
            <a:srgbClr val="FFFFFF"/>
          </a:solidFill>
          <a:ln w="12700">
            <a:prstDash val="solid"/>
          </a:ln>
        </p:spPr>
        <p:txBody>
          <a:bodyPr/>
          <a:lstStyle/>
          <a:p/>
        </p:txBody>
      </p:sp>
      <p:sp>
        <p:nvSpPr>
          <p:cNvPr id="8" name=""/>
          <p:cNvSpPr txBox="1"/>
          <p:nvPr/>
        </p:nvSpPr>
        <p:spPr>
          <a:xfrm rot="0" flipH="0" flipV="0">
            <a:off x="7933296" y="4329498"/>
            <a:ext cx="444500" cy="525700"/>
          </a:xfrm>
          <a:prstGeom prst="rect">
            <a:avLst/>
          </a:prstGeom>
          <a:solidFill>
            <a:srgbClr val="FFFFFF"/>
          </a:solidFill>
          <a:ln w="12700">
            <a:prstDash val="solid"/>
          </a:ln>
        </p:spPr>
        <p:txBody>
          <a:bodyPr/>
          <a:lstStyle/>
          <a:p/>
        </p:txBody>
      </p:sp>
      <p:pic>
        <p:nvPicPr>
          <p:cNvPr id="9" name=""/>
          <p:cNvPicPr/>
          <p:nvPr/>
        </p:nvPicPr>
        <p:blipFill>
          <a:blip r:embed="rId3"/>
          <a:stretch/>
        </p:blipFill>
        <p:spPr>
          <a:xfrm rot="0" flipH="0" flipV="0">
            <a:off x="1283811" y="2807781"/>
            <a:ext cx="8884095" cy="20713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3723696" y="1077262"/>
            <a:ext cx="6357690" cy="2418958"/>
          </a:xfrm>
          <a:prstGeom prst="rect">
            <a:avLst/>
          </a:prstGeom>
        </p:spPr>
      </p:pic>
      <p:pic>
        <p:nvPicPr>
          <p:cNvPr id="4" name=""/>
          <p:cNvPicPr/>
          <p:nvPr/>
        </p:nvPicPr>
        <p:blipFill>
          <a:blip r:embed="rId3"/>
          <a:stretch/>
        </p:blipFill>
        <p:spPr>
          <a:xfrm rot="0" flipH="0" flipV="0">
            <a:off x="904779" y="1656759"/>
            <a:ext cx="2315609" cy="629982"/>
          </a:xfrm>
          <a:prstGeom prst="rect">
            <a:avLst/>
          </a:prstGeom>
        </p:spPr>
      </p:pic>
      <p:sp>
        <p:nvSpPr>
          <p:cNvPr id="5" name=""/>
          <p:cNvSpPr txBox="1"/>
          <p:nvPr/>
        </p:nvSpPr>
        <p:spPr>
          <a:xfrm rot="0" flipH="0" flipV="0">
            <a:off x="3914682" y="4805354"/>
            <a:ext cx="242603" cy="372311"/>
          </a:xfrm>
          <a:prstGeom prst="rect">
            <a:avLst/>
          </a:prstGeom>
          <a:solidFill>
            <a:srgbClr val="FFFFFF"/>
          </a:solidFill>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p:txBody>
      </p:sp>
      <p:sp>
        <p:nvSpPr>
          <p:cNvPr id="6" name=""/>
          <p:cNvSpPr txBox="1"/>
          <p:nvPr/>
        </p:nvSpPr>
        <p:spPr>
          <a:xfrm rot="0" flipH="0" flipV="0">
            <a:off x="785301" y="298693"/>
            <a:ext cx="9438711" cy="1075296"/>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a:r>
              <a:rPr lang="zh-CN" sz="2800" b="1"/>
              <a:t>Mathematical formulation of reinforcement learning</a:t>
            </a:r>
          </a:p>
        </p:txBody>
      </p:sp>
      <p:sp>
        <p:nvSpPr>
          <p:cNvPr id="7" name=""/>
          <p:cNvSpPr txBox="1"/>
          <p:nvPr/>
        </p:nvSpPr>
        <p:spPr>
          <a:xfrm rot="0" flipH="0" flipV="0">
            <a:off x="621282" y="3727694"/>
            <a:ext cx="10872439" cy="788550"/>
          </a:xfrm>
          <a:prstGeom prst="rect">
            <a:avLst/>
          </a:prstGeom>
          <a:ln w="12700">
            <a:prstDash val="solid"/>
          </a:ln>
        </p:spPr>
        <p:txBody>
          <a:bodyPr/>
          <a:lstStyle/>
          <a:p>
            <a:pPr/>
            <a:r>
              <a:rPr lang="zh-CN" sz="2400" b="1">
                <a:solidFill>
                  <a:srgbClr val="FF0000"/>
                </a:solidFill>
              </a:rPr>
              <a:t>Goal</a:t>
            </a:r>
            <a:r>
              <a:rPr lang="zh-CN" sz="2400"/>
              <a:t>: </a:t>
            </a:r>
            <a:r>
              <a:rPr lang="zh-CN" sz="2400"/>
              <a:t>We want to find optimal policy that maximizes the sum of rewards.
</a:t>
            </a:r>
          </a:p>
        </p:txBody>
      </p:sp>
      <p:pic>
        <p:nvPicPr>
          <p:cNvPr id="8" name=""/>
          <p:cNvPicPr/>
          <p:nvPr/>
        </p:nvPicPr>
        <p:blipFill>
          <a:blip r:embed="rId4"/>
          <a:stretch/>
        </p:blipFill>
        <p:spPr>
          <a:xfrm rot="0" flipH="0" flipV="0">
            <a:off x="997826" y="4347252"/>
            <a:ext cx="9980351" cy="12885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286746" y="1354517"/>
            <a:ext cx="11953045" cy="4419146"/>
          </a:xfrm>
          <a:prstGeom prst="rect">
            <a:avLst/>
          </a:prstGeom>
        </p:spPr>
      </p:pic>
      <p:sp>
        <p:nvSpPr>
          <p:cNvPr id="4" name=""/>
          <p:cNvSpPr txBox="1"/>
          <p:nvPr/>
        </p:nvSpPr>
        <p:spPr>
          <a:xfrm rot="0" flipH="0" flipV="0">
            <a:off x="286746" y="549596"/>
            <a:ext cx="8004982" cy="669073"/>
          </a:xfrm>
          <a:prstGeom prst="rect">
            <a:avLst/>
          </a:prstGeom>
          <a:ln w="12700">
            <a:prstDash val="solid"/>
          </a:ln>
        </p:spPr>
        <p:txBody>
          <a:bodyPr/>
          <a:lstStyle/>
          <a:p>
            <a:pPr/>
            <a:r>
              <a:rPr lang="zh-CN" sz="2400" b="1"/>
              <a:t>Definitions: Value function and Q-vallue function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rcRect l="0" t="12520" r="0" b="0"/>
          <a:stretch/>
        </p:blipFill>
        <p:spPr>
          <a:xfrm rot="0" flipH="0" flipV="0">
            <a:off x="595794" y="1262702"/>
            <a:ext cx="10831551" cy="5261011"/>
          </a:xfrm>
          <a:prstGeom prst="rect">
            <a:avLst/>
          </a:prstGeom>
        </p:spPr>
      </p:pic>
      <p:sp>
        <p:nvSpPr>
          <p:cNvPr id="4" name=""/>
          <p:cNvSpPr txBox="1"/>
          <p:nvPr/>
        </p:nvSpPr>
        <p:spPr>
          <a:xfrm rot="0" flipH="0" flipV="0">
            <a:off x="764655" y="334537"/>
            <a:ext cx="7512913" cy="802932"/>
          </a:xfrm>
          <a:prstGeom prst="rect">
            <a:avLst/>
          </a:prstGeom>
          <a:ln w="12700">
            <a:prstDash val="solid"/>
          </a:ln>
        </p:spPr>
        <p:txBody>
          <a:bodyPr/>
          <a:lstStyle/>
          <a:p>
            <a:pPr/>
            <a:r>
              <a:rPr lang="zh-CN" sz="2800" b="1"/>
              <a:t>Pause: </a:t>
            </a:r>
            <a:r>
              <a:rPr lang="zh-CN" sz="2800" b="1"/>
              <a:t>Summary on notations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a:off x="64" y="367321"/>
            <a:ext cx="12192000" cy="58844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261756" y="2669908"/>
            <a:ext cx="9283603" cy="2687359"/>
          </a:xfrm>
          <a:prstGeom prst="rect">
            <a:avLst/>
          </a:prstGeom>
          <a:ln w="12700">
            <a:prstDash val="solid"/>
          </a:ln>
        </p:spPr>
        <p:txBody>
          <a:bodyPr/>
          <a:lstStyle/>
          <a:p>
            <a:pPr/>
            <a:r>
              <a:rPr lang="zh-CN" sz="2400" b="1"/>
              <a:t>Categorizing RL Agents</a:t>
            </a:r>
          </a:p>
          <a:p>
            <a:pPr marL="349758" indent="-349758">
              <a:buFont typeface="Zapf Dingbats" charset="0"/>
              <a:buChar char="✧"/>
            </a:pPr>
            <a:r>
              <a:rPr lang="zh-CN" sz="2000"/>
              <a:t>Value based: No policy, Value function</a:t>
            </a:r>
          </a:p>
          <a:p>
            <a:pPr marL="349758" indent="-349758">
              <a:buFont typeface="Zapf Dingbats" charset="0"/>
              <a:buChar char="✧"/>
            </a:pPr>
            <a:r>
              <a:rPr lang="zh-CN" sz="2000"/>
              <a:t>Policy based: Policy, No value function</a:t>
            </a:r>
          </a:p>
          <a:p>
            <a:pPr marL="349758" indent="-349758">
              <a:buFont typeface="Zapf Dingbats" charset="0"/>
              <a:buChar char="✧"/>
            </a:pPr>
            <a:r>
              <a:rPr lang="zh-CN" sz="2000"/>
              <a:t>Actor citic: Both policy and value function</a:t>
            </a:r>
          </a:p>
          <a:p>
            <a:pPr marL="0" indent="0">
              <a:buNone/>
            </a:pPr>
            <a:endParaRPr lang="zh-CN" sz="2000"/>
          </a:p>
          <a:p>
            <a:pPr marL="349758" indent="-349758">
              <a:buFont typeface="Zapf Dingbats" charset="0"/>
              <a:buChar char="✧"/>
            </a:pPr>
            <a:r>
              <a:rPr lang="zh-CN" sz="2000"/>
              <a:t>Model free: Policy and/or value function, No environment model</a:t>
            </a:r>
          </a:p>
          <a:p>
            <a:pPr marL="349758" indent="-349758">
              <a:buFont typeface="Zapf Dingbats" charset="0"/>
              <a:buChar char="✧"/>
            </a:pPr>
            <a:r>
              <a:rPr lang="zh-CN" sz="2000"/>
              <a:t>Model based: </a:t>
            </a:r>
            <a:r>
              <a:rPr lang="zh-CN" sz="2000">
                <a:solidFill>
                  <a:srgbClr val="000000"/>
                </a:solidFill>
                <a:latin typeface="微软雅黑"/>
                <a:ea typeface="微软雅黑"/>
              </a:rPr>
              <a:t>Policy and/or value function, Environment model</a:t>
            </a:r>
            <a:r>
              <a:rPr lang="zh-CN"/>
              <a:t> </a:t>
            </a:r>
          </a:p>
          <a:p>
            <a:pPr marL="0" indent="0">
              <a:buNone/>
            </a:pPr>
            <a:endParaRPr lang="zh-CN"/>
          </a:p>
        </p:txBody>
      </p:sp>
      <p:pic>
        <p:nvPicPr>
          <p:cNvPr id="4" name=""/>
          <p:cNvPicPr/>
          <p:nvPr/>
        </p:nvPicPr>
        <p:blipFill>
          <a:blip r:embed="rId2"/>
          <a:stretch/>
        </p:blipFill>
        <p:spPr>
          <a:xfrm rot="0" flipH="0" flipV="0">
            <a:off x="6828980" y="850997"/>
            <a:ext cx="3590792" cy="3441797"/>
          </a:xfrm>
          <a:prstGeom prst="rect">
            <a:avLst/>
          </a:prstGeom>
        </p:spPr>
      </p:pic>
      <p:sp>
        <p:nvSpPr>
          <p:cNvPr id="5" name=""/>
          <p:cNvSpPr txBox="1"/>
          <p:nvPr/>
        </p:nvSpPr>
        <p:spPr>
          <a:xfrm rot="0" flipH="0" flipV="0">
            <a:off x="261756" y="558412"/>
            <a:ext cx="7713068" cy="1762488"/>
          </a:xfrm>
          <a:prstGeom prst="rect">
            <a:avLst/>
          </a:prstGeom>
          <a:ln w="12700">
            <a:prstDash val="solid"/>
          </a:ln>
        </p:spPr>
        <p:txBody>
          <a:bodyPr/>
          <a:lstStyle/>
          <a:p>
            <a:pPr/>
            <a:r>
              <a:rPr lang="zh-CN" sz="2000" b="1"/>
              <a:t>RL agent includes one or more of these components</a:t>
            </a:r>
          </a:p>
          <a:p>
            <a:pPr/>
            <a:r>
              <a:rPr lang="zh-CN"/>
              <a:t>- Policy: agent's behavior function</a:t>
            </a:r>
          </a:p>
          <a:p>
            <a:pPr/>
            <a:r>
              <a:rPr lang="zh-CN"/>
              <a:t>- Value function: how good is a state and/or action</a:t>
            </a:r>
          </a:p>
          <a:p>
            <a:pPr/>
            <a:r>
              <a:rPr lang="zh-CN"/>
              <a:t>- Model: agent's representation of environment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1194774" y="1242564"/>
            <a:ext cx="10036098" cy="3775484"/>
          </a:xfrm>
          <a:prstGeom prst="rect">
            <a:avLst/>
          </a:prstGeom>
          <a:ln w="12700">
            <a:prstDash val="solid"/>
          </a:ln>
        </p:spPr>
        <p:txBody>
          <a:bodyPr/>
          <a:lstStyle/>
          <a:p>
            <a:pPr marL="0" indent="0">
              <a:buNone/>
            </a:pPr>
            <a:r>
              <a:rPr lang="zh-CN" sz="2800" b="1"/>
              <a:t>Solving for the optimal policy? </a:t>
            </a:r>
          </a:p>
          <a:p>
            <a:pPr marL="544068" indent="-544068">
              <a:buFont typeface="Wingdings" charset="0"/>
              <a:buChar char="ü"/>
            </a:pPr>
            <a:r>
              <a:rPr lang="zh-CN" sz="2800" b="0"/>
              <a:t>Value based method</a:t>
            </a:r>
          </a:p>
          <a:p>
            <a:pPr marL="544068" indent="-544068">
              <a:buFont typeface="Wingdings" charset="0"/>
              <a:buChar char="ü"/>
            </a:pPr>
            <a:r>
              <a:rPr lang="zh-CN" sz="2800" b="0"/>
              <a:t>Policy Gradient method</a:t>
            </a:r>
          </a:p>
          <a:p>
            <a:pPr marL="544068" indent="-544068">
              <a:buFont typeface="Wingdings" charset="0"/>
              <a:buChar char="ü"/>
            </a:pPr>
            <a:r>
              <a:rPr lang="zh-CN" sz="2800" b="0"/>
              <a:t>Both Value and Policy Gradient</a:t>
            </a:r>
          </a:p>
          <a:p>
            <a:pPr marL="0" indent="0">
              <a:buNone/>
            </a:pPr>
            <a:endParaRPr lang="zh-CN" sz="2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365125"/>
            <a:ext cx="10515600" cy="787915"/>
          </a:xfrm>
        </p:spPr>
        <p:txBody>
          <a:bodyPr anchor="ctr"/>
          <a:lstStyle/>
          <a:p>
            <a:pPr/>
            <a:r>
              <a:rPr lang="zh-CN" sz="3200"/>
              <a:t>Summary </a:t>
            </a:r>
          </a:p>
        </p:txBody>
      </p:sp>
      <p:sp>
        <p:nvSpPr>
          <p:cNvPr id="3" name="内容占位符 2"/>
          <p:cNvSpPr/>
          <p:nvPr>
            <p:ph idx="1"/>
          </p:nvPr>
        </p:nvSpPr>
        <p:spPr>
          <a:xfrm rot="0" flipH="0" flipV="0">
            <a:off x="838200" y="1205095"/>
            <a:ext cx="10515600" cy="4984568"/>
          </a:xfrm>
        </p:spPr>
        <p:txBody>
          <a:bodyPr/>
          <a:lstStyle/>
          <a:p>
            <a:pPr marL="0" indent="0">
              <a:buNone/>
            </a:pPr>
            <a:r>
              <a:rPr lang="zh-CN" sz="2400"/>
              <a:t>So far, we have learned:</a:t>
            </a:r>
          </a:p>
          <a:p>
            <a:pPr/>
            <a:r>
              <a:rPr lang="zh-CN" sz="2000" b="1"/>
              <a:t>Model generalization</a:t>
            </a:r>
            <a:r>
              <a:rPr lang="zh-CN" sz="2000"/>
              <a:t>:</a:t>
            </a:r>
            <a:r>
              <a:rPr lang="zh-CN" sz="2000"/>
              <a:t> </a:t>
            </a:r>
          </a:p>
          <a:p>
            <a:pPr marL="0" indent="0">
              <a:buNone/>
            </a:pPr>
            <a:r>
              <a:rPr lang="zh-CN" sz="2000"/>
              <a:t>    </a:t>
            </a:r>
            <a:r>
              <a:rPr lang="zh-CN" sz="2000"/>
              <a:t>trade off among </a:t>
            </a:r>
            <a:r>
              <a:rPr lang="zh-CN" sz="2000">
                <a:solidFill>
                  <a:srgbClr val="000000"/>
                </a:solidFill>
                <a:latin typeface="微软雅黑"/>
                <a:ea typeface="微软雅黑"/>
              </a:rPr>
              <a:t>training data size, </a:t>
            </a:r>
            <a:r>
              <a:rPr lang="zh-CN" sz="2000">
                <a:solidFill>
                  <a:srgbClr val="000000"/>
                </a:solidFill>
                <a:latin typeface="微软雅黑"/>
                <a:ea typeface="微软雅黑"/>
              </a:rPr>
              <a:t>model compacity and smoothness of NN</a:t>
            </a:r>
          </a:p>
          <a:p>
            <a:pPr>
              <a:buFont typeface="微软雅黑"/>
              <a:buChar char="•"/>
            </a:pPr>
            <a:r>
              <a:rPr lang="zh-CN" sz="2000" b="1">
                <a:solidFill>
                  <a:srgbClr val="000000"/>
                </a:solidFill>
                <a:latin typeface="微软雅黑"/>
                <a:ea typeface="微软雅黑"/>
              </a:rPr>
              <a:t>Optimization</a:t>
            </a:r>
            <a:r>
              <a:rPr lang="zh-CN" sz="2000">
                <a:solidFill>
                  <a:srgbClr val="000000"/>
                </a:solidFill>
                <a:latin typeface="微软雅黑"/>
                <a:ea typeface="微软雅黑"/>
              </a:rPr>
              <a:t>: </a:t>
            </a:r>
          </a:p>
          <a:p>
            <a:pPr marL="0" indent="0">
              <a:buNone/>
            </a:pPr>
            <a:r>
              <a:rPr lang="zh-CN" sz="2000">
                <a:solidFill>
                  <a:srgbClr val="000000"/>
                </a:solidFill>
                <a:latin typeface="微软雅黑"/>
                <a:ea typeface="微软雅黑"/>
              </a:rPr>
              <a:t>    </a:t>
            </a:r>
            <a:r>
              <a:rPr lang="zh-CN" sz="2000">
                <a:solidFill>
                  <a:srgbClr val="000000"/>
                </a:solidFill>
                <a:latin typeface="微软雅黑"/>
                <a:ea typeface="微软雅黑"/>
              </a:rPr>
              <a:t>SGD with/out momentum,  AdGrad, RMSProp, Yogi, AdBelief...</a:t>
            </a:r>
          </a:p>
          <a:p>
            <a:pPr>
              <a:buFont typeface="微软雅黑"/>
              <a:buChar char="•"/>
            </a:pPr>
            <a:r>
              <a:rPr lang="zh-CN" sz="2000" b="1">
                <a:solidFill>
                  <a:srgbClr val="000000"/>
                </a:solidFill>
                <a:latin typeface="微软雅黑"/>
                <a:ea typeface="微软雅黑"/>
              </a:rPr>
              <a:t>Deep Neural Network</a:t>
            </a:r>
            <a:r>
              <a:rPr lang="zh-CN" sz="2000">
                <a:solidFill>
                  <a:srgbClr val="000000"/>
                </a:solidFill>
                <a:latin typeface="微软雅黑"/>
                <a:ea typeface="微软雅黑"/>
              </a:rPr>
              <a:t>: </a:t>
            </a:r>
          </a:p>
          <a:p>
            <a:pPr marL="0" indent="0">
              <a:buNone/>
            </a:pPr>
            <a:r>
              <a:rPr lang="zh-CN" sz="2000">
                <a:solidFill>
                  <a:srgbClr val="000000"/>
                </a:solidFill>
                <a:latin typeface="微软雅黑"/>
                <a:ea typeface="微软雅黑"/>
              </a:rPr>
              <a:t>    </a:t>
            </a:r>
            <a:r>
              <a:rPr lang="zh-CN" sz="2000">
                <a:solidFill>
                  <a:srgbClr val="000000"/>
                </a:solidFill>
                <a:latin typeface="微软雅黑"/>
                <a:ea typeface="微软雅黑"/>
              </a:rPr>
              <a:t>CNN, RNN, LSTM, Attention, Self-attention, Transformer, ...</a:t>
            </a:r>
          </a:p>
          <a:p>
            <a:pPr>
              <a:buFont typeface="微软雅黑"/>
              <a:buChar char="•"/>
            </a:pPr>
            <a:r>
              <a:rPr lang="zh-CN" sz="2000" b="1">
                <a:solidFill>
                  <a:srgbClr val="000000"/>
                </a:solidFill>
                <a:latin typeface="微软雅黑"/>
                <a:ea typeface="微软雅黑"/>
              </a:rPr>
              <a:t>Generative modeling: </a:t>
            </a:r>
          </a:p>
          <a:p>
            <a:pPr marL="0" indent="0">
              <a:buNone/>
            </a:pPr>
            <a:r>
              <a:rPr lang="zh-CN" sz="2000" b="1">
                <a:solidFill>
                  <a:srgbClr val="000000"/>
                </a:solidFill>
                <a:latin typeface="微软雅黑"/>
                <a:ea typeface="微软雅黑"/>
              </a:rPr>
              <a:t>    </a:t>
            </a:r>
            <a:r>
              <a:rPr lang="zh-CN" sz="2000" b="0">
                <a:solidFill>
                  <a:srgbClr val="000000"/>
                </a:solidFill>
                <a:latin typeface="微软雅黑"/>
                <a:ea typeface="微软雅黑"/>
              </a:rPr>
              <a:t>VAE, GAN, Normalizing Flow...</a:t>
            </a:r>
          </a:p>
          <a:p>
            <a:pPr marL="0" indent="0">
              <a:buNone/>
            </a:pPr>
            <a:endParaRPr lang="zh-CN"/>
          </a:p>
          <a:p>
            <a:pPr>
              <a:buFont typeface="微软雅黑"/>
              <a:buChar char="•"/>
            </a:pPr>
            <a:endParaRPr lang="zh-CN" sz="2000">
              <a:solidFill>
                <a:srgbClr val="000000"/>
              </a:solidFill>
              <a:latin typeface="微软雅黑"/>
              <a:ea typeface="微软雅黑"/>
            </a:endParaRPr>
          </a:p>
          <a:p>
            <a:pPr>
              <a:buFont typeface="微软雅黑"/>
              <a:buChar char="•"/>
            </a:pPr>
            <a:endParaRPr lang="zh-CN" sz="2000">
              <a:solidFill>
                <a:srgbClr val="000000"/>
              </a:solidFill>
              <a:latin typeface="微软雅黑"/>
              <a:ea typeface="微软雅黑"/>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
          <p:cNvSpPr/>
          <p:nvPr>
            <p:ph type="title"/>
          </p:nvPr>
        </p:nvSpPr>
        <p:spPr>
          <a:xfrm rot="0" flipH="0" flipV="0">
            <a:off x="838200" y="839258"/>
            <a:ext cx="10515600" cy="851430"/>
          </a:xfrm>
          <a:prstGeom prst="rect">
            <a:avLst/>
          </a:prstGeom>
        </p:spPr>
        <p:txBody>
          <a:bodyPr vert="horz" lIns="91440" tIns="45720" rIns="91440" bIns="45720" anchor="ctr"/>
          <a:lstStyle>
            <a:lvl1pPr lvl="0" algn="l" defTabSz="914400">
              <a:lnSpc>
                <a:spcPct val="130000"/>
              </a:lnSpc>
              <a:spcBef>
                <a:spcPct val="0"/>
              </a:spcBef>
              <a:buNone/>
              <a:defRPr sz="4400" kern="1200">
                <a:solidFill>
                  <a:schemeClr val="tx1"/>
                </a:solidFill>
                <a:latin typeface="微软雅黑"/>
                <a:ea typeface="微软雅黑"/>
              </a:defRPr>
            </a:lvl1pPr>
          </a:lstStyle>
          <a:p>
            <a:pPr/>
            <a:r>
              <a:rPr lang="zh-CN"/>
              <a:t>Outline for today </a:t>
            </a:r>
          </a:p>
        </p:txBody>
      </p:sp>
      <p:sp>
        <p:nvSpPr>
          <p:cNvPr id="3" name=""/>
          <p:cNvSpPr/>
          <p:nvPr>
            <p:ph idx="1"/>
          </p:nvPr>
        </p:nvSpPr>
        <p:spPr>
          <a:xfrm rot="0" flipH="0" flipV="0">
            <a:off x="838200" y="2062692"/>
            <a:ext cx="10515600" cy="4114271"/>
          </a:xfrm>
          <a:prstGeom prst="rect">
            <a:avLst/>
          </a:prstGeom>
        </p:spPr>
        <p:txBody>
          <a:bodyPr vert="horz" lIns="91440" tIns="45720" rIns="91440" bIns="45720"/>
          <a:lst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a:lstStyle>
          <a:p>
            <a:pPr/>
            <a:r>
              <a:rPr lang="zh-CN">
                <a:solidFill>
                  <a:srgbClr val="D9D9D9"/>
                </a:solidFill>
              </a:rPr>
              <a:t>Introduction to Reinforcement Learning</a:t>
            </a:r>
          </a:p>
          <a:p>
            <a:pPr/>
            <a:r>
              <a:rPr lang="zh-CN">
                <a:solidFill>
                  <a:srgbClr val="D9D9D9"/>
                </a:solidFill>
              </a:rPr>
              <a:t>Mathematical formulation of RL </a:t>
            </a:r>
          </a:p>
          <a:p>
            <a:pPr/>
            <a:r>
              <a:rPr lang="zh-CN">
                <a:solidFill>
                  <a:srgbClr val="000000"/>
                </a:solidFill>
              </a:rPr>
              <a:t>Value-based learning, </a:t>
            </a:r>
            <a:r>
              <a:rPr lang="zh-CN">
                <a:solidFill>
                  <a:srgbClr val="000000"/>
                </a:solidFill>
              </a:rPr>
              <a:t>Policy Gradient and the combination</a:t>
            </a:r>
          </a:p>
          <a:p>
            <a:pPr/>
            <a:r>
              <a:rPr lang="zh-CN">
                <a:solidFill>
                  <a:srgbClr val="D9D9D9"/>
                </a:solidFill>
              </a:rPr>
              <a:t>Connections with optimal control </a:t>
            </a:r>
          </a:p>
          <a:p>
            <a:pPr marL="0" indent="0">
              <a:buNone/>
            </a:pPr>
            <a:endParaRPr lang="zh-CN"/>
          </a:p>
          <a:p>
            <a:pPr marL="0" indent="0">
              <a:buNone/>
            </a:pPr>
            <a:endParaRPr lang="zh-CN"/>
          </a:p>
          <a:p>
            <a:pPr/>
            <a:endParaRPr lang="zh-CN"/>
          </a:p>
          <a:p>
            <a:pPr/>
            <a:endParaRPr lang="zh-CN"/>
          </a:p>
          <a:p>
            <a:pPr/>
            <a:endParaRPr lang="zh-CN"/>
          </a:p>
          <a:p>
            <a:pPr/>
            <a:endParaRPr 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4351866" y="2844492"/>
            <a:ext cx="3317086" cy="791556"/>
          </a:xfrm>
          <a:prstGeom prst="rect">
            <a:avLst/>
          </a:prstGeom>
          <a:ln w="12700">
            <a:prstDash val="solid"/>
          </a:ln>
        </p:spPr>
        <p:txBody>
          <a:bodyPr/>
          <a:lstStyle/>
          <a:p>
            <a:pPr/>
            <a:r>
              <a:rPr lang="zh-CN" sz="2800" b="1"/>
              <a:t>Deep Q Learning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rcRect l="1300" t="21431" r="0" b="7046"/>
          <a:stretch/>
        </p:blipFill>
        <p:spPr>
          <a:xfrm rot="0" flipH="0" flipV="0">
            <a:off x="812195" y="451493"/>
            <a:ext cx="10274467" cy="3664200"/>
          </a:xfrm>
          <a:prstGeom prst="rect">
            <a:avLst/>
          </a:prstGeom>
        </p:spPr>
      </p:pic>
      <p:pic>
        <p:nvPicPr>
          <p:cNvPr id="4" name=""/>
          <p:cNvPicPr/>
          <p:nvPr/>
        </p:nvPicPr>
        <p:blipFill>
          <a:blip r:embed="rId3"/>
          <a:stretch/>
        </p:blipFill>
        <p:spPr>
          <a:xfrm rot="0">
            <a:off x="76264" y="4190666"/>
            <a:ext cx="12039600" cy="2717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676776" y="947487"/>
            <a:ext cx="11437520" cy="4714875"/>
          </a:xfrm>
          <a:prstGeom prst="rect">
            <a:avLst/>
          </a:prstGeom>
          <a:ln w="12700">
            <a:prstDash val="solid"/>
          </a:ln>
        </p:spPr>
        <p:txBody>
          <a:bodyPr/>
          <a:lstStyle/>
          <a:p>
            <a:pPr/>
            <a:r>
              <a:rPr lang="zh-CN">
                <a:solidFill>
                  <a:srgbClr val="175199"/>
                </a:solidFill>
                <a:highlight>
                  <a:srgbClr val="FFFFFF"/>
                </a:highlight>
                <a:latin typeface="-apple-system"/>
                <a:ea typeface="-apple-system"/>
                <a:hlinkClick r:id="rId3"/>
              </a:rPr>
              <a:t>Human-level control through deep reinforcement learning, V. Mnih et al., Nature, 2015.</a:t>
            </a:r>
          </a:p>
          <a:p>
            <a:pPr/>
            <a:endParaRPr lang="zh-CN">
              <a:solidFill>
                <a:srgbClr val="175199"/>
              </a:solidFill>
              <a:highlight>
                <a:srgbClr val="FFFFFF"/>
              </a:highlight>
              <a:latin typeface="-apple-system"/>
              <a:ea typeface="-apple-system"/>
              <a:hlinkClick r:id="rId3"/>
            </a:endParaRPr>
          </a:p>
          <a:p>
            <a:pPr/>
            <a:endParaRPr lang="zh-CN">
              <a:solidFill>
                <a:srgbClr val="175199"/>
              </a:solidFill>
              <a:highlight>
                <a:srgbClr val="FFFFFF"/>
              </a:highlight>
              <a:latin typeface="-apple-system"/>
              <a:ea typeface="-apple-system"/>
            </a:endParaRPr>
          </a:p>
        </p:txBody>
      </p:sp>
      <p:pic>
        <p:nvPicPr>
          <p:cNvPr id="4" name=""/>
          <p:cNvPicPr/>
          <p:nvPr/>
        </p:nvPicPr>
        <p:blipFill>
          <a:blip r:embed="rId2"/>
          <a:stretch/>
        </p:blipFill>
        <p:spPr>
          <a:xfrm rot="0" flipH="0" flipV="0">
            <a:off x="718115" y="1580782"/>
            <a:ext cx="10145372" cy="47205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2442661" y="1717911"/>
            <a:ext cx="7769437" cy="5059609"/>
          </a:xfrm>
          <a:prstGeom prst="rect">
            <a:avLst/>
          </a:prstGeom>
        </p:spPr>
      </p:pic>
      <p:pic>
        <p:nvPicPr>
          <p:cNvPr id="4" name=""/>
          <p:cNvPicPr/>
          <p:nvPr/>
        </p:nvPicPr>
        <p:blipFill>
          <a:blip r:embed="rId3"/>
          <a:srcRect l="0" t="0" r="0" b="54762"/>
          <a:stretch/>
        </p:blipFill>
        <p:spPr>
          <a:xfrm rot="0" flipH="0" flipV="0">
            <a:off x="667168" y="467895"/>
            <a:ext cx="1775493" cy="567769"/>
          </a:xfrm>
          <a:prstGeom prst="rect">
            <a:avLst/>
          </a:prstGeom>
        </p:spPr>
      </p:pic>
      <p:sp>
        <p:nvSpPr>
          <p:cNvPr id="5" name=""/>
          <p:cNvSpPr txBox="1"/>
          <p:nvPr/>
        </p:nvSpPr>
        <p:spPr>
          <a:xfrm rot="0" flipH="0" flipV="0">
            <a:off x="2673684" y="951550"/>
            <a:ext cx="8555789" cy="501705"/>
          </a:xfrm>
          <a:prstGeom prst="rect">
            <a:avLst/>
          </a:prstGeom>
          <a:ln w="12700">
            <a:prstDash val="solid"/>
          </a:ln>
        </p:spPr>
        <p:txBody>
          <a:bodyPr/>
          <a:lstStyle/>
          <a:p>
            <a:pPr/>
            <a:r>
              <a:rPr lang="zh-CN" b="1">
                <a:solidFill>
                  <a:srgbClr val="2741B1"/>
                </a:solidFill>
              </a:rPr>
              <a:t>O</a:t>
            </a:r>
            <a:r>
              <a:rPr lang="zh-CN" b="1">
                <a:solidFill>
                  <a:srgbClr val="2741B1"/>
                </a:solidFill>
              </a:rPr>
              <a:t>utput</a:t>
            </a:r>
            <a:r>
              <a:rPr lang="zh-CN"/>
              <a:t> (depends on games, if 4 actions): Q(st, a1), Q(st, a2), Q(st, a3), Q(st, a4)</a:t>
            </a:r>
          </a:p>
        </p:txBody>
      </p:sp>
      <p:sp>
        <p:nvSpPr>
          <p:cNvPr id="6" name=""/>
          <p:cNvSpPr txBox="1"/>
          <p:nvPr/>
        </p:nvSpPr>
        <p:spPr>
          <a:xfrm rot="0" flipH="0" flipV="0">
            <a:off x="2673684" y="561474"/>
            <a:ext cx="4638842" cy="521368"/>
          </a:xfrm>
          <a:prstGeom prst="rect">
            <a:avLst/>
          </a:prstGeom>
          <a:ln w="12700">
            <a:prstDash val="solid"/>
          </a:ln>
        </p:spPr>
        <p:txBody>
          <a:bodyPr/>
          <a:lstStyle/>
          <a:p>
            <a:pPr/>
            <a:r>
              <a:rPr lang="zh-CN" b="1">
                <a:solidFill>
                  <a:srgbClr val="2741B1"/>
                </a:solidFill>
              </a:rPr>
              <a:t>Input</a:t>
            </a:r>
            <a:r>
              <a:rPr lang="zh-CN"/>
              <a:t>: St: 84 * 84 * 4 stack of  last 4 frames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1072342" y="1720734"/>
            <a:ext cx="9725891" cy="3940233"/>
          </a:xfrm>
          <a:prstGeom prst="rect">
            <a:avLst/>
          </a:prstGeom>
          <a:ln w="12700">
            <a:prstDash val="solid"/>
          </a:ln>
        </p:spPr>
        <p:txBody>
          <a:bodyPr/>
          <a:lstStyle/>
          <a:p>
            <a:pPr/>
            <a:r>
              <a:rPr lang="zh-CN" sz="2000">
                <a:solidFill>
                  <a:srgbClr val="0188FB"/>
                </a:solidFill>
              </a:rPr>
              <a:t>Forward</a:t>
            </a:r>
            <a:r>
              <a:rPr lang="zh-CN" sz="2000"/>
              <a:t>: </a:t>
            </a:r>
          </a:p>
          <a:p>
            <a:pPr/>
            <a:r>
              <a:rPr lang="zh-CN" sz="2000"/>
              <a:t>Loss     </a:t>
            </a:r>
          </a:p>
          <a:p>
            <a:pPr/>
            <a:endParaRPr lang="zh-CN" sz="2000"/>
          </a:p>
          <a:p>
            <a:pPr/>
            <a:r>
              <a:rPr lang="zh-CN" sz="2000"/>
              <a:t>where </a:t>
            </a:r>
          </a:p>
          <a:p>
            <a:pPr/>
            <a:endParaRPr lang="zh-CN" sz="2000"/>
          </a:p>
          <a:p>
            <a:pPr/>
            <a:r>
              <a:rPr lang="zh-CN" sz="2000">
                <a:solidFill>
                  <a:srgbClr val="0188FB"/>
                </a:solidFill>
              </a:rPr>
              <a:t>Backward: </a:t>
            </a:r>
          </a:p>
        </p:txBody>
      </p:sp>
      <p:pic>
        <p:nvPicPr>
          <p:cNvPr id="4" name=""/>
          <p:cNvPicPr/>
          <p:nvPr/>
        </p:nvPicPr>
        <p:blipFill>
          <a:blip r:embed="rId2"/>
          <a:srcRect l="0" t="0" r="0" b="-19655"/>
          <a:stretch/>
        </p:blipFill>
        <p:spPr>
          <a:xfrm rot="0" flipH="0" flipV="0">
            <a:off x="2207029" y="2913853"/>
            <a:ext cx="3909291" cy="565087"/>
          </a:xfrm>
          <a:prstGeom prst="rect">
            <a:avLst/>
          </a:prstGeom>
        </p:spPr>
      </p:pic>
      <p:pic>
        <p:nvPicPr>
          <p:cNvPr id="5" name=""/>
          <p:cNvPicPr/>
          <p:nvPr/>
        </p:nvPicPr>
        <p:blipFill>
          <a:blip r:embed="rId3"/>
          <a:stretch/>
        </p:blipFill>
        <p:spPr>
          <a:xfrm rot="0">
            <a:off x="2207029" y="2000596"/>
            <a:ext cx="5334000" cy="762000"/>
          </a:xfrm>
          <a:prstGeom prst="rect">
            <a:avLst/>
          </a:prstGeom>
        </p:spPr>
      </p:pic>
      <p:pic>
        <p:nvPicPr>
          <p:cNvPr id="6" name=""/>
          <p:cNvPicPr/>
          <p:nvPr/>
        </p:nvPicPr>
        <p:blipFill>
          <a:blip r:embed="rId4"/>
          <a:stretch/>
        </p:blipFill>
        <p:spPr>
          <a:xfrm rot="0" flipH="0" flipV="0">
            <a:off x="1491904" y="4265031"/>
            <a:ext cx="8886767" cy="1007316"/>
          </a:xfrm>
          <a:prstGeom prst="rect">
            <a:avLst/>
          </a:prstGeom>
        </p:spPr>
      </p:pic>
      <p:pic>
        <p:nvPicPr>
          <p:cNvPr id="7" name=""/>
          <p:cNvPicPr/>
          <p:nvPr/>
        </p:nvPicPr>
        <p:blipFill>
          <a:blip r:embed="rId5"/>
          <a:srcRect l="0" t="0" r="17582" b="75641"/>
          <a:stretch/>
        </p:blipFill>
        <p:spPr>
          <a:xfrm rot="0" flipH="0" flipV="0">
            <a:off x="773147" y="397858"/>
            <a:ext cx="10521142" cy="1252824"/>
          </a:xfrm>
          <a:prstGeom prst="rect">
            <a:avLst/>
          </a:prstGeom>
        </p:spPr>
      </p:pic>
      <p:sp>
        <p:nvSpPr>
          <p:cNvPr id="8" name=""/>
          <p:cNvSpPr txBox="1"/>
          <p:nvPr/>
        </p:nvSpPr>
        <p:spPr>
          <a:xfrm rot="0" flipH="0" flipV="0">
            <a:off x="7007629" y="3042458"/>
            <a:ext cx="4987636" cy="1172094"/>
          </a:xfrm>
          <a:prstGeom prst="rect">
            <a:avLst/>
          </a:prstGeom>
          <a:ln w="28575">
            <a:solidFill>
              <a:srgbClr val="678F00"/>
            </a:solidFill>
            <a:prstDash val="solid"/>
          </a:ln>
        </p:spPr>
        <p:txBody>
          <a:bodyPr/>
          <a:lstStyle/>
          <a:p>
            <a:pPr/>
            <a:r>
              <a:rPr lang="zh-CN">
                <a:solidFill>
                  <a:srgbClr val="0188FB"/>
                </a:solidFill>
              </a:rPr>
              <a:t>Iteratively try to make the Q-value close to the target value y, if Q-function corresponds to optimal Q*</a:t>
            </a:r>
          </a:p>
        </p:txBody>
      </p:sp>
      <p:cxnSp>
        <p:nvCxnSpPr>
          <p:cNvPr id="9" name=""/>
          <p:cNvCxnSpPr/>
          <p:nvPr/>
        </p:nvCxnSpPr>
        <p:spPr>
          <a:xfrm flipH="1" flipV="1">
            <a:off x="6533804" y="2718262"/>
            <a:ext cx="822960" cy="324196"/>
          </a:xfrm>
          <a:prstGeom prst="straightConnector1">
            <a:avLst/>
          </a:prstGeom>
          <a:noFill/>
          <a:ln w="25400">
            <a:solidFill>
              <a:srgbClr val="678F00"/>
            </a:solidFill>
            <a:prstDash val="solid"/>
            <a:headEnd/>
            <a:tailEnd type="triangle"/>
          </a:ln>
        </p:spPr>
      </p:cxnSp>
      <p:cxnSp>
        <p:nvCxnSpPr>
          <p:cNvPr id="10" name=""/>
          <p:cNvCxnSpPr/>
          <p:nvPr/>
        </p:nvCxnSpPr>
        <p:spPr>
          <a:xfrm flipH="1" flipV="1">
            <a:off x="2394066" y="3391593"/>
            <a:ext cx="4513811" cy="399011"/>
          </a:xfrm>
          <a:prstGeom prst="straightConnector1">
            <a:avLst/>
          </a:prstGeom>
          <a:noFill/>
          <a:ln w="25400">
            <a:solidFill>
              <a:srgbClr val="678F00"/>
            </a:solidFill>
            <a:prstDash val="solid"/>
            <a:headEnd/>
            <a:tailEnd type="triangle"/>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a:off x="84881" y="64"/>
            <a:ext cx="8533972" cy="6858000"/>
          </a:xfrm>
          <a:prstGeom prst="rect">
            <a:avLst/>
          </a:prstGeom>
        </p:spPr>
      </p:pic>
      <p:sp>
        <p:nvSpPr>
          <p:cNvPr id="4" name=""/>
          <p:cNvSpPr txBox="1"/>
          <p:nvPr/>
        </p:nvSpPr>
        <p:spPr>
          <a:xfrm rot="0" flipH="0" flipV="0">
            <a:off x="8856133" y="973667"/>
            <a:ext cx="2912533" cy="2319867"/>
          </a:xfrm>
          <a:prstGeom prst="rect">
            <a:avLst/>
          </a:prstGeom>
          <a:ln w="28575">
            <a:solidFill>
              <a:srgbClr val="678F00"/>
            </a:solidFill>
            <a:prstDash val="solid"/>
          </a:ln>
        </p:spPr>
        <p:txBody>
          <a:bodyPr/>
          <a:lstStyle/>
          <a:p>
            <a:pPr/>
            <a:r>
              <a:rPr lang="zh-CN" b="1">
                <a:solidFill>
                  <a:srgbClr val="678F00"/>
                </a:solidFill>
              </a:rPr>
              <a:t>Note</a:t>
            </a:r>
          </a:p>
          <a:p>
            <a:pPr marL="349758" indent="-349758">
              <a:buFont typeface="Zapf Dingbats" charset="0"/>
              <a:buChar char="✧"/>
            </a:pPr>
            <a:r>
              <a:rPr lang="zh-CN"/>
              <a:t>Samples are correlated =&gt; inefficient learning</a:t>
            </a:r>
          </a:p>
          <a:p>
            <a:pPr marL="349758" indent="-349758">
              <a:buFont typeface="Zapf Dingbats" charset="0"/>
              <a:buChar char="✧"/>
            </a:pPr>
            <a:r>
              <a:rPr lang="zh-CN"/>
              <a:t>E</a:t>
            </a:r>
            <a:r>
              <a:rPr lang="zh-CN"/>
              <a:t>xperience replay</a:t>
            </a:r>
          </a:p>
          <a:p>
            <a:pPr marL="0" indent="0">
              <a:buNone/>
            </a:pPr>
            <a:endParaRPr lang="zh-CN"/>
          </a:p>
        </p:txBody>
      </p:sp>
      <p:pic>
        <p:nvPicPr>
          <p:cNvPr id="5" name=""/>
          <p:cNvPicPr/>
          <p:nvPr/>
        </p:nvPicPr>
        <p:blipFill>
          <a:blip r:embed="rId3"/>
          <a:stretch/>
        </p:blipFill>
        <p:spPr>
          <a:xfrm rot="0" flipH="0" flipV="0">
            <a:off x="9448800" y="2446020"/>
            <a:ext cx="1625600" cy="487680"/>
          </a:xfrm>
          <a:prstGeom prst="rect">
            <a:avLst/>
          </a:prstGeom>
        </p:spPr>
      </p:pic>
      <p:cxnSp>
        <p:nvCxnSpPr>
          <p:cNvPr id="6" name=""/>
          <p:cNvCxnSpPr/>
          <p:nvPr/>
        </p:nvCxnSpPr>
        <p:spPr>
          <a:xfrm rot="0" flipH="1" flipV="0">
            <a:off x="4792134" y="491067"/>
            <a:ext cx="1439333" cy="0"/>
          </a:xfrm>
          <a:prstGeom prst="straightConnector1">
            <a:avLst/>
          </a:prstGeom>
          <a:noFill/>
          <a:ln w="25400">
            <a:solidFill>
              <a:srgbClr val="0188FB"/>
            </a:solidFill>
            <a:prstDash val="solid"/>
            <a:headEnd/>
            <a:tailEnd type="triangle"/>
          </a:ln>
        </p:spPr>
      </p:cxnSp>
      <p:sp>
        <p:nvSpPr>
          <p:cNvPr id="7" name=""/>
          <p:cNvSpPr txBox="1"/>
          <p:nvPr/>
        </p:nvSpPr>
        <p:spPr>
          <a:xfrm>
            <a:off x="6299200" y="237067"/>
            <a:ext cx="4961466" cy="508000"/>
          </a:xfrm>
          <a:prstGeom prst="rect">
            <a:avLst/>
          </a:prstGeom>
          <a:ln w="12700">
            <a:prstDash val="solid"/>
          </a:ln>
        </p:spPr>
        <p:txBody>
          <a:bodyPr/>
          <a:lstStyle/>
          <a:p>
            <a:pPr/>
            <a:r>
              <a:rPr lang="zh-CN">
                <a:solidFill>
                  <a:srgbClr val="0188fb"/>
                </a:solidFill>
              </a:rPr>
              <a:t>Initialize replay memory, Q-network</a:t>
            </a:r>
          </a:p>
        </p:txBody>
      </p:sp>
      <p:cxnSp>
        <p:nvCxnSpPr>
          <p:cNvPr id="8" name=""/>
          <p:cNvCxnSpPr/>
          <p:nvPr/>
        </p:nvCxnSpPr>
        <p:spPr>
          <a:xfrm flipH="1" flipV="0">
            <a:off x="3064933" y="1439333"/>
            <a:ext cx="541867" cy="16933"/>
          </a:xfrm>
          <a:prstGeom prst="straightConnector1">
            <a:avLst/>
          </a:prstGeom>
          <a:noFill/>
          <a:ln w="25400">
            <a:solidFill>
              <a:srgbClr val="0188FB"/>
            </a:solidFill>
            <a:prstDash val="solid"/>
            <a:headEnd/>
            <a:tailEnd type="triangle"/>
          </a:ln>
        </p:spPr>
      </p:cxnSp>
      <p:sp>
        <p:nvSpPr>
          <p:cNvPr id="9" name=""/>
          <p:cNvSpPr txBox="1"/>
          <p:nvPr/>
        </p:nvSpPr>
        <p:spPr>
          <a:xfrm rot="0" flipH="0" flipV="0">
            <a:off x="3606800" y="1236133"/>
            <a:ext cx="4622800" cy="444500"/>
          </a:xfrm>
          <a:prstGeom prst="rect">
            <a:avLst/>
          </a:prstGeom>
          <a:ln w="12700">
            <a:prstDash val="solid"/>
          </a:ln>
        </p:spPr>
        <p:txBody>
          <a:bodyPr/>
          <a:lstStyle/>
          <a:p>
            <a:pPr/>
            <a:r>
              <a:rPr lang="zh-CN">
                <a:solidFill>
                  <a:srgbClr val="0188FB"/>
                </a:solidFill>
              </a:rPr>
              <a:t>Play M full games</a:t>
            </a:r>
          </a:p>
        </p:txBody>
      </p:sp>
      <p:cxnSp>
        <p:nvCxnSpPr>
          <p:cNvPr id="10" name=""/>
          <p:cNvCxnSpPr/>
          <p:nvPr/>
        </p:nvCxnSpPr>
        <p:spPr>
          <a:xfrm rot="0" flipH="1" flipV="1">
            <a:off x="6468534" y="1913467"/>
            <a:ext cx="541867" cy="304800"/>
          </a:xfrm>
          <a:prstGeom prst="straightConnector1">
            <a:avLst/>
          </a:prstGeom>
          <a:noFill/>
          <a:ln w="25400">
            <a:solidFill>
              <a:srgbClr val="0188FB"/>
            </a:solidFill>
            <a:prstDash val="solid"/>
            <a:headEnd/>
            <a:tailEnd type="triangle"/>
          </a:ln>
        </p:spPr>
      </p:cxnSp>
      <p:sp>
        <p:nvSpPr>
          <p:cNvPr id="11" name=""/>
          <p:cNvSpPr txBox="1"/>
          <p:nvPr/>
        </p:nvSpPr>
        <p:spPr>
          <a:xfrm rot="0" flipH="0" flipV="0">
            <a:off x="7010400" y="2133600"/>
            <a:ext cx="1693333" cy="444500"/>
          </a:xfrm>
          <a:prstGeom prst="rect">
            <a:avLst/>
          </a:prstGeom>
          <a:ln w="12700">
            <a:prstDash val="solid"/>
          </a:ln>
        </p:spPr>
        <p:txBody>
          <a:bodyPr/>
          <a:lstStyle/>
          <a:p>
            <a:pPr/>
            <a:r>
              <a:rPr lang="zh-CN">
                <a:solidFill>
                  <a:srgbClr val="0188fb"/>
                </a:solidFill>
              </a:rPr>
              <a:t>Initialize state</a:t>
            </a:r>
          </a:p>
        </p:txBody>
      </p:sp>
      <p:cxnSp>
        <p:nvCxnSpPr>
          <p:cNvPr id="12" name=""/>
          <p:cNvCxnSpPr/>
          <p:nvPr/>
        </p:nvCxnSpPr>
        <p:spPr>
          <a:xfrm flipH="1" flipV="0">
            <a:off x="5350934" y="2760133"/>
            <a:ext cx="524933" cy="16933"/>
          </a:xfrm>
          <a:prstGeom prst="straightConnector1">
            <a:avLst/>
          </a:prstGeom>
          <a:noFill/>
          <a:ln w="25400">
            <a:solidFill>
              <a:srgbClr val="0188FB"/>
            </a:solidFill>
            <a:prstDash val="solid"/>
            <a:headEnd/>
            <a:tailEnd type="triangle"/>
          </a:ln>
        </p:spPr>
      </p:cxnSp>
      <p:sp>
        <p:nvSpPr>
          <p:cNvPr id="13" name=""/>
          <p:cNvSpPr txBox="1"/>
          <p:nvPr/>
        </p:nvSpPr>
        <p:spPr>
          <a:xfrm rot="0" flipH="0" flipV="0">
            <a:off x="5875866" y="2489200"/>
            <a:ext cx="1879600" cy="444500"/>
          </a:xfrm>
          <a:prstGeom prst="rect">
            <a:avLst/>
          </a:prstGeom>
          <a:ln w="12700">
            <a:prstDash val="solid"/>
          </a:ln>
        </p:spPr>
        <p:txBody>
          <a:bodyPr/>
          <a:lstStyle/>
          <a:p>
            <a:pPr/>
            <a:r>
              <a:rPr lang="zh-CN">
                <a:solidFill>
                  <a:srgbClr val="0188fb"/>
                </a:solidFill>
              </a:rPr>
              <a:t>Greedy search</a:t>
            </a:r>
          </a:p>
        </p:txBody>
      </p:sp>
      <p:cxnSp>
        <p:nvCxnSpPr>
          <p:cNvPr id="14" name=""/>
          <p:cNvCxnSpPr/>
          <p:nvPr/>
        </p:nvCxnSpPr>
        <p:spPr>
          <a:xfrm rot="0" flipH="1" flipV="1">
            <a:off x="7569200" y="4030133"/>
            <a:ext cx="1236133" cy="524933"/>
          </a:xfrm>
          <a:prstGeom prst="straightConnector1">
            <a:avLst/>
          </a:prstGeom>
          <a:noFill/>
          <a:ln w="25400">
            <a:solidFill>
              <a:srgbClr val="0188FB"/>
            </a:solidFill>
            <a:prstDash val="solid"/>
            <a:headEnd/>
            <a:tailEnd type="triangle"/>
          </a:ln>
        </p:spPr>
      </p:cxnSp>
      <p:sp>
        <p:nvSpPr>
          <p:cNvPr id="15" name=""/>
          <p:cNvSpPr txBox="1"/>
          <p:nvPr/>
        </p:nvSpPr>
        <p:spPr>
          <a:xfrm>
            <a:off x="8856133" y="3860800"/>
            <a:ext cx="3166533" cy="1998133"/>
          </a:xfrm>
          <a:prstGeom prst="rect">
            <a:avLst/>
          </a:prstGeom>
          <a:ln w="12700">
            <a:prstDash val="solid"/>
          </a:ln>
        </p:spPr>
        <p:txBody>
          <a:bodyPr/>
          <a:lstStyle/>
          <a:p>
            <a:pPr/>
            <a:r>
              <a:rPr lang="zh-CN">
                <a:solidFill>
                  <a:srgbClr val="0188fb"/>
                </a:solidFill>
              </a:rPr>
              <a:t>Experience Replay:
Sample a random
minibatch of transitions
from replay memory
and perform a gradient
descent step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64" y="64"/>
            <a:ext cx="6982082" cy="5508086"/>
          </a:xfrm>
          <a:prstGeom prst="rect">
            <a:avLst/>
          </a:prstGeom>
        </p:spPr>
      </p:pic>
      <p:sp>
        <p:nvSpPr>
          <p:cNvPr id="4" name=""/>
          <p:cNvSpPr txBox="1"/>
          <p:nvPr/>
        </p:nvSpPr>
        <p:spPr>
          <a:xfrm rot="0" flipH="0" flipV="0">
            <a:off x="7035618" y="718297"/>
            <a:ext cx="4959646" cy="4141877"/>
          </a:xfrm>
          <a:prstGeom prst="rect">
            <a:avLst/>
          </a:prstGeom>
          <a:ln w="12700">
            <a:prstDash val="solid"/>
          </a:ln>
        </p:spPr>
        <p:txBody>
          <a:bodyPr/>
          <a:lstStyle/>
          <a:p>
            <a:pPr algn="l"/>
            <a:r>
              <a:rPr lang="zh-CN" b="1"/>
              <a:t>Note:</a:t>
            </a:r>
            <a:r>
              <a:rPr lang="zh-CN" b="1"/>
              <a:t> </a:t>
            </a:r>
          </a:p>
          <a:p>
            <a:pPr marL="349758" indent="-349758" algn="l">
              <a:buFont typeface="Wingdings" charset="0"/>
              <a:buChar char="ü"/>
            </a:pPr>
            <a:r>
              <a:rPr lang="zh-CN"/>
              <a:t>representations learned by DQN do indeed generalize to data generated from policies other than its own. </a:t>
            </a:r>
          </a:p>
          <a:p>
            <a:pPr marL="349758" indent="-349758" algn="l">
              <a:buFont typeface="Wingdings" charset="0"/>
              <a:buChar char="ü"/>
            </a:pPr>
            <a:r>
              <a:rPr lang="zh-CN"/>
              <a:t>The presence in the t-SNE embedding of overlapping clusters of points corresponding to the network representation of states experienced during human and agent play shows that the DQN agent also follows sequences of states similar to those found in human play. </a:t>
            </a:r>
          </a:p>
        </p:txBody>
      </p:sp>
      <p:sp>
        <p:nvSpPr>
          <p:cNvPr id="5" name=""/>
          <p:cNvSpPr txBox="1"/>
          <p:nvPr/>
        </p:nvSpPr>
        <p:spPr>
          <a:xfrm rot="0" flipH="0" flipV="0">
            <a:off x="64" y="5508150"/>
            <a:ext cx="6376674" cy="1256271"/>
          </a:xfrm>
          <a:prstGeom prst="rect">
            <a:avLst/>
          </a:prstGeom>
          <a:ln w="12700">
            <a:prstDash val="solid"/>
          </a:ln>
        </p:spPr>
        <p:txBody>
          <a:bodyPr/>
          <a:lstStyle/>
          <a:p>
            <a:pPr/>
            <a:r>
              <a:rPr lang="zh-CN" sz="1600">
                <a:solidFill>
                  <a:srgbClr val="000000"/>
                </a:solidFill>
                <a:latin typeface="微软雅黑"/>
                <a:ea typeface="微软雅黑"/>
              </a:rPr>
              <a:t>Two-dimensional t-SNE embedding of the representations in the last hidden layer assigned by DQN to game states experienced during a combination of</a:t>
            </a:r>
            <a:r>
              <a:rPr lang="zh-CN" sz="1600" b="1">
                <a:solidFill>
                  <a:srgbClr val="FB8D00"/>
                </a:solidFill>
                <a:latin typeface="微软雅黑"/>
                <a:ea typeface="微软雅黑"/>
              </a:rPr>
              <a:t> human </a:t>
            </a:r>
            <a:r>
              <a:rPr lang="zh-CN" sz="1600">
                <a:solidFill>
                  <a:srgbClr val="000000"/>
                </a:solidFill>
                <a:latin typeface="微软雅黑"/>
                <a:ea typeface="微软雅黑"/>
              </a:rPr>
              <a:t>and </a:t>
            </a:r>
            <a:r>
              <a:rPr lang="zh-CN" sz="1600" b="1">
                <a:solidFill>
                  <a:srgbClr val="2741B1"/>
                </a:solidFill>
                <a:latin typeface="微软雅黑"/>
                <a:ea typeface="微软雅黑"/>
              </a:rPr>
              <a:t>agent</a:t>
            </a:r>
            <a:r>
              <a:rPr lang="zh-CN" sz="1600">
                <a:solidFill>
                  <a:srgbClr val="000000"/>
                </a:solidFill>
                <a:latin typeface="微软雅黑"/>
                <a:ea typeface="微软雅黑"/>
              </a:rPr>
              <a:t> play in Space Invaders.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p:nvPr/>
        </p:nvSpPr>
        <p:spPr>
          <a:xfrm rot="0" flipH="0" flipV="0">
            <a:off x="1060784" y="1127238"/>
            <a:ext cx="11230844" cy="4668168"/>
          </a:xfrm>
        </p:spPr>
        <p:txBody>
          <a:bodyPr/>
          <a:lstStyle/>
          <a:p>
            <a:pPr/>
            <a:r>
              <a:rPr lang="zh-CN" sz="2000" b="1"/>
              <a:t>Problems with Q-learning:</a:t>
            </a:r>
          </a:p>
          <a:p>
            <a:pPr marL="349758" indent="-349758">
              <a:buFont typeface="Zapf Dingbats" charset="0"/>
              <a:buChar char="✧"/>
            </a:pPr>
            <a:r>
              <a:rPr lang="zh-CN"/>
              <a:t>Discrete action, not continuous</a:t>
            </a:r>
          </a:p>
          <a:p>
            <a:pPr marL="349758" indent="-349758">
              <a:buFont typeface="Zapf Dingbats" charset="0"/>
              <a:buChar char="✧"/>
            </a:pPr>
            <a:r>
              <a:rPr lang="zh-CN"/>
              <a:t>hard to scale to high dimensional state or state-action pairs </a:t>
            </a:r>
          </a:p>
          <a:p>
            <a:pPr marL="0" indent="0">
              <a:buNone/>
            </a:pPr>
            <a:r>
              <a:rPr lang="zh-CN"/>
              <a:t>More improved algorithm or model versions: </a:t>
            </a:r>
            <a:r>
              <a:rPr lang="zh-CN">
                <a:hlinkClick r:id="rId3"/>
              </a:rPr>
              <a:t>O</a:t>
            </a:r>
            <a:r>
              <a:rPr lang="zh-CN">
                <a:hlinkClick r:id="rId3"/>
              </a:rPr>
              <a:t>verview of Reinforcement Learning </a:t>
            </a:r>
          </a:p>
          <a:p>
            <a:pPr marL="0" indent="0">
              <a:buNone/>
            </a:pPr>
            <a:br>
              <a:rPr lang="en-US"/>
            </a:br>
          </a:p>
          <a:p>
            <a:pPr/>
            <a:r>
              <a:rPr lang="zh-CN" sz="2000" b="1" i="1">
                <a:solidFill>
                  <a:srgbClr val="678F00"/>
                </a:solidFill>
              </a:rPr>
              <a:t>Can we learn a policy directly,</a:t>
            </a:r>
          </a:p>
          <a:p>
            <a:pPr/>
            <a:r>
              <a:rPr lang="zh-CN" sz="2000" b="1" i="1">
                <a:solidFill>
                  <a:srgbClr val="678F00"/>
                </a:solidFill>
              </a:rPr>
              <a:t>  </a:t>
            </a:r>
            <a:r>
              <a:rPr lang="zh-CN" sz="2000" b="1" i="1">
                <a:solidFill>
                  <a:srgbClr val="678F00"/>
                </a:solidFill>
              </a:rPr>
              <a:t>e.g. finding the best policy from a collection of policies?</a:t>
            </a:r>
          </a:p>
          <a:p>
            <a:pPr/>
            <a:endParaRPr lang="zh-CN" sz="2000" b="1" i="1">
              <a:solidFill>
                <a:srgbClr val="678F00"/>
              </a:solidFill>
            </a:endParaRPr>
          </a:p>
          <a:p>
            <a:pPr/>
            <a:endParaRPr lang="zh-CN"/>
          </a:p>
          <a:p>
            <a:pPr/>
            <a:endParaRPr lang="zh-CN">
              <a:solidFill>
                <a:srgbClr val="121212"/>
              </a:solidFill>
              <a:highlight>
                <a:srgbClr val="FFFFFF"/>
              </a:highlight>
              <a:latin typeface="-apple-system"/>
              <a:ea typeface="-apple-syste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p:nvPr/>
        </p:nvSpPr>
        <p:spPr>
          <a:xfrm rot="0" flipH="0" flipV="0">
            <a:off x="0" y="609600"/>
            <a:ext cx="12192063" cy="6112934"/>
          </a:xfrm>
        </p:spPr>
        <p:txBody>
          <a:bodyPr/>
          <a:lstStyle/>
          <a:p>
            <a:pPr/>
            <a:r>
              <a:rPr lang="zh-CN" sz="2000" b="1" i="0">
                <a:solidFill>
                  <a:srgbClr val="000000"/>
                </a:solidFill>
                <a:latin typeface="微软雅黑"/>
                <a:ea typeface="微软雅黑"/>
              </a:rPr>
              <a:t>Policy Gradient: </a:t>
            </a:r>
          </a:p>
          <a:p>
            <a:pPr/>
            <a:r>
              <a:rPr lang="zh-CN" sz="2000" b="1" i="0">
                <a:solidFill>
                  <a:srgbClr val="000000"/>
                </a:solidFill>
                <a:latin typeface="微软雅黑"/>
                <a:ea typeface="微软雅黑"/>
              </a:rPr>
              <a:t>Pros:</a:t>
            </a:r>
          </a:p>
          <a:p>
            <a:pPr marL="388620" indent="-388620">
              <a:buFont typeface="Zapf Dingbats" charset="0"/>
              <a:buChar char="✧"/>
            </a:pPr>
            <a:r>
              <a:rPr lang="zh-CN" sz="2000" b="0" i="0">
                <a:solidFill>
                  <a:srgbClr val="000000"/>
                </a:solidFill>
                <a:latin typeface="微软雅黑"/>
                <a:ea typeface="微软雅黑"/>
              </a:rPr>
              <a:t>better convergence </a:t>
            </a:r>
          </a:p>
          <a:p>
            <a:pPr marL="388620" indent="-388620">
              <a:buFont typeface="Zapf Dingbats" charset="0"/>
              <a:buChar char="✧"/>
            </a:pPr>
            <a:r>
              <a:rPr lang="zh-CN" sz="2000" b="0" i="0">
                <a:solidFill>
                  <a:srgbClr val="000000"/>
                </a:solidFill>
                <a:latin typeface="微软雅黑"/>
                <a:ea typeface="微软雅黑"/>
              </a:rPr>
              <a:t>Better for high dimension and continuous action space</a:t>
            </a:r>
          </a:p>
          <a:p>
            <a:pPr marL="388620" indent="-388620">
              <a:buFont typeface="Zapf Dingbats" charset="0"/>
              <a:buChar char="✧"/>
            </a:pPr>
            <a:r>
              <a:rPr lang="zh-CN" sz="2000" b="0" i="0">
                <a:solidFill>
                  <a:srgbClr val="000000"/>
                </a:solidFill>
                <a:latin typeface="微软雅黑"/>
                <a:ea typeface="微软雅黑"/>
              </a:rPr>
              <a:t>Stochastic policy </a:t>
            </a:r>
          </a:p>
          <a:p>
            <a:pPr marL="0" indent="0">
              <a:buNone/>
            </a:pPr>
            <a:r>
              <a:rPr lang="zh-CN" sz="2000" b="1" i="0">
                <a:solidFill>
                  <a:srgbClr val="000000"/>
                </a:solidFill>
                <a:latin typeface="微软雅黑"/>
                <a:ea typeface="微软雅黑"/>
              </a:rPr>
              <a:t>Cons:</a:t>
            </a:r>
          </a:p>
          <a:p>
            <a:pPr marL="388620" indent="-388620">
              <a:buFont typeface="Zapf Dingbats" charset="0"/>
              <a:buChar char="✧"/>
            </a:pPr>
            <a:r>
              <a:rPr lang="zh-CN" sz="2000" b="0" i="0">
                <a:solidFill>
                  <a:srgbClr val="000000"/>
                </a:solidFill>
                <a:latin typeface="微软雅黑"/>
                <a:ea typeface="微软雅黑"/>
              </a:rPr>
              <a:t>local optimal </a:t>
            </a:r>
          </a:p>
          <a:p>
            <a:pPr marL="388620" indent="-388620">
              <a:buFont typeface="Zapf Dingbats" charset="0"/>
              <a:buChar char="✧"/>
            </a:pPr>
            <a:r>
              <a:rPr lang="zh-CN" sz="2000" b="0" i="0">
                <a:solidFill>
                  <a:srgbClr val="000000"/>
                </a:solidFill>
                <a:latin typeface="微软雅黑"/>
                <a:ea typeface="微软雅黑"/>
              </a:rPr>
              <a:t>high variance and slow</a:t>
            </a:r>
          </a:p>
          <a:p>
            <a:pPr/>
            <a:endParaRPr lang="zh-CN"/>
          </a:p>
          <a:p>
            <a:pPr/>
            <a:r>
              <a:rPr lang="zh-CN"/>
              <a:t>Ref: </a:t>
            </a:r>
          </a:p>
          <a:p>
            <a:pPr/>
            <a:r>
              <a:rPr lang="zh-CN">
                <a:hlinkClick r:id="rId2"/>
              </a:rPr>
              <a:t>Policy Gradient Methods for Reinforcement Learning with Function Approximation</a:t>
            </a:r>
            <a:r>
              <a:rPr lang="zh-CN"/>
              <a:t> NIPS 2000, </a:t>
            </a:r>
            <a:r>
              <a:rPr lang="zh-CN"/>
              <a:t>Richard S. Sutton et al.</a:t>
            </a:r>
          </a:p>
          <a:p>
            <a:pPr/>
            <a:r>
              <a:rPr lang="zh-CN">
                <a:hlinkClick r:id="rId3"/>
              </a:rPr>
              <a:t>Deterministic Policy Gradient Algorithms</a:t>
            </a:r>
            <a:r>
              <a:rPr lang="zh-CN"/>
              <a:t>, </a:t>
            </a:r>
            <a:r>
              <a:rPr lang="zh-CN"/>
              <a:t>ICML 2014 David Silver et al. </a:t>
            </a:r>
          </a:p>
          <a:p>
            <a:pPr/>
            <a:r>
              <a:rPr lang="zh-CN">
                <a:hlinkClick r:id="rId4"/>
              </a:rPr>
              <a:t>Continuous control with deep reinforcement learning</a:t>
            </a:r>
            <a:r>
              <a:rPr lang="zh-CN"/>
              <a:t>, ICLR 2016 </a:t>
            </a:r>
            <a:r>
              <a:rPr lang="zh-CN"/>
              <a:t>Lillicrap et al.</a:t>
            </a:r>
          </a:p>
          <a:p>
            <a:pPr/>
            <a:r>
              <a:rPr lang="zh-CN">
                <a:hlinkClick r:id="rId5"/>
              </a:rPr>
              <a:t>Proximal Policy Optimization Algorithms</a:t>
            </a:r>
            <a:r>
              <a:rPr lang="zh-CN"/>
              <a:t>, </a:t>
            </a:r>
            <a:r>
              <a:rPr lang="zh-CN"/>
              <a:t>John Schulman et al.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365125"/>
            <a:ext cx="10515600" cy="501169"/>
          </a:xfrm>
        </p:spPr>
        <p:txBody>
          <a:bodyPr anchor="ctr"/>
          <a:lstStyle/>
          <a:p>
            <a:pPr marL="0" indent="0"/>
            <a:r>
              <a:rPr lang="zh-CN" sz="2400" b="1">
                <a:solidFill>
                  <a:srgbClr val="000000"/>
                </a:solidFill>
                <a:latin typeface="微软雅黑"/>
                <a:ea typeface="微软雅黑"/>
              </a:rPr>
              <a:t>Some </a:t>
            </a:r>
            <a:r>
              <a:rPr lang="zh-CN" sz="2400" b="1">
                <a:solidFill>
                  <a:srgbClr val="000000"/>
                </a:solidFill>
                <a:latin typeface="微软雅黑"/>
                <a:ea typeface="微软雅黑"/>
              </a:rPr>
              <a:t>Research topics </a:t>
            </a:r>
          </a:p>
        </p:txBody>
      </p:sp>
      <p:sp>
        <p:nvSpPr>
          <p:cNvPr id="3" name="内容占位符 2"/>
          <p:cNvSpPr/>
          <p:nvPr>
            <p:ph idx="1"/>
          </p:nvPr>
        </p:nvSpPr>
        <p:spPr>
          <a:xfrm rot="0" flipH="0" flipV="0">
            <a:off x="838200" y="1096813"/>
            <a:ext cx="10515600" cy="5080150"/>
          </a:xfrm>
        </p:spPr>
        <p:txBody>
          <a:bodyPr/>
          <a:lstStyle/>
          <a:p>
            <a:pPr>
              <a:buFont typeface="微软雅黑"/>
              <a:buChar char="•"/>
            </a:pPr>
            <a:r>
              <a:rPr lang="zh-CN" sz="1800" b="0">
                <a:solidFill>
                  <a:srgbClr val="000000"/>
                </a:solidFill>
                <a:latin typeface="微软雅黑"/>
                <a:ea typeface="微软雅黑"/>
              </a:rPr>
              <a:t>System Identification </a:t>
            </a:r>
          </a:p>
          <a:p>
            <a:pPr>
              <a:buFont typeface="微软雅黑"/>
              <a:buChar char="•"/>
            </a:pPr>
            <a:r>
              <a:rPr lang="zh-CN" sz="1800" b="0">
                <a:solidFill>
                  <a:srgbClr val="000000"/>
                </a:solidFill>
                <a:latin typeface="微软雅黑"/>
                <a:ea typeface="微软雅黑"/>
              </a:rPr>
              <a:t>Manifold learning </a:t>
            </a:r>
          </a:p>
          <a:p>
            <a:pPr>
              <a:buFont typeface="微软雅黑"/>
              <a:buChar char="•"/>
            </a:pPr>
            <a:r>
              <a:rPr lang="zh-CN" sz="1800" b="0">
                <a:solidFill>
                  <a:srgbClr val="000000"/>
                </a:solidFill>
                <a:latin typeface="微软雅黑"/>
                <a:ea typeface="微软雅黑"/>
              </a:rPr>
              <a:t>Learning dynamics for multiscale system </a:t>
            </a:r>
          </a:p>
          <a:p>
            <a:pPr>
              <a:buFont typeface="微软雅黑"/>
              <a:buChar char="•"/>
            </a:pPr>
            <a:r>
              <a:rPr lang="zh-CN" sz="1800" b="0">
                <a:solidFill>
                  <a:srgbClr val="000000"/>
                </a:solidFill>
                <a:latin typeface="微软雅黑"/>
                <a:ea typeface="微软雅黑"/>
              </a:rPr>
              <a:t>Learning nonlocal operator</a:t>
            </a:r>
          </a:p>
          <a:p>
            <a:pPr>
              <a:buFont typeface="微软雅黑"/>
              <a:buChar char="•"/>
            </a:pPr>
            <a:r>
              <a:rPr lang="zh-CN" sz="1800" b="0">
                <a:solidFill>
                  <a:srgbClr val="000000"/>
                </a:solidFill>
                <a:latin typeface="微软雅黑"/>
                <a:ea typeface="微软雅黑"/>
              </a:rPr>
              <a:t>Applications </a:t>
            </a:r>
          </a:p>
          <a:p>
            <a:pPr marL="0" indent="0">
              <a:buNone/>
            </a:pPr>
            <a:r>
              <a:rPr lang="zh-CN" sz="1800" b="0">
                <a:solidFill>
                  <a:srgbClr val="000000"/>
                </a:solidFill>
                <a:latin typeface="微软雅黑"/>
                <a:ea typeface="微软雅黑"/>
              </a:rPr>
              <a:t>     - Feature representation</a:t>
            </a:r>
          </a:p>
          <a:p>
            <a:pPr marL="0" indent="0">
              <a:buNone/>
            </a:pPr>
            <a:r>
              <a:rPr lang="zh-CN" sz="1800" b="0">
                <a:solidFill>
                  <a:srgbClr val="000000"/>
                </a:solidFill>
                <a:latin typeface="微软雅黑"/>
                <a:ea typeface="微软雅黑"/>
              </a:rPr>
              <a:t>     - Data Augmentation</a:t>
            </a:r>
          </a:p>
          <a:p>
            <a:pPr marL="0" indent="0">
              <a:buNone/>
            </a:pPr>
            <a:r>
              <a:rPr lang="zh-CN" sz="1800" b="0">
                <a:solidFill>
                  <a:srgbClr val="000000"/>
                </a:solidFill>
                <a:latin typeface="微软雅黑"/>
                <a:ea typeface="微软雅黑"/>
              </a:rPr>
              <a:t>     - </a:t>
            </a:r>
            <a:r>
              <a:rPr lang="zh-CN" sz="1800" b="0">
                <a:solidFill>
                  <a:srgbClr val="000000"/>
                </a:solidFill>
                <a:latin typeface="微软雅黑"/>
                <a:ea typeface="微软雅黑"/>
              </a:rPr>
              <a:t>Data remediation</a:t>
            </a:r>
          </a:p>
          <a:p>
            <a:pPr marL="0" indent="0">
              <a:buNone/>
            </a:pPr>
            <a:r>
              <a:rPr lang="zh-CN" sz="1800" b="0">
                <a:solidFill>
                  <a:srgbClr val="000000"/>
                </a:solidFill>
                <a:latin typeface="微软雅黑"/>
                <a:ea typeface="微软雅黑"/>
              </a:rPr>
              <a:t>More on mathematical foundations for deep learning ... </a:t>
            </a:r>
          </a:p>
          <a:p>
            <a:pPr marL="0" indent="0">
              <a:buNone/>
            </a:pPr>
            <a:r>
              <a:rPr lang="zh-CN" sz="1800" b="0">
                <a:solidFill>
                  <a:srgbClr val="000000"/>
                </a:solidFill>
                <a:latin typeface="微软雅黑"/>
                <a:ea typeface="微软雅黑"/>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4359196" y="2506133"/>
            <a:ext cx="2988607" cy="846667"/>
          </a:xfrm>
          <a:prstGeom prst="rect">
            <a:avLst/>
          </a:prstGeom>
          <a:ln w="12700">
            <a:prstDash val="solid"/>
          </a:ln>
        </p:spPr>
        <p:txBody>
          <a:bodyPr/>
          <a:lstStyle/>
          <a:p>
            <a:pPr/>
            <a:r>
              <a:rPr lang="zh-CN" sz="2800" b="1"/>
              <a:t>Policy Gradient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6815666" y="2489200"/>
            <a:ext cx="3920067" cy="440267"/>
          </a:xfrm>
          <a:prstGeom prst="rect">
            <a:avLst/>
          </a:prstGeom>
          <a:ln w="12700">
            <a:prstDash val="solid"/>
          </a:ln>
        </p:spPr>
        <p:txBody>
          <a:bodyPr/>
          <a:lstStyle/>
          <a:p>
            <a:pPr/>
            <a:endParaRPr lang="zh-CN"/>
          </a:p>
          <a:p>
            <a:pPr/>
            <a:endParaRPr lang="zh-CN" sz="1800">
              <a:solidFill>
                <a:srgbClr val="000000"/>
              </a:solidFill>
              <a:latin typeface="微软雅黑"/>
              <a:ea typeface="微软雅黑"/>
            </a:endParaRPr>
          </a:p>
          <a:p>
            <a:pPr/>
            <a:endParaRPr lang="zh-CN" sz="1800">
              <a:solidFill>
                <a:srgbClr val="000000"/>
              </a:solidFill>
              <a:latin typeface="微软雅黑"/>
              <a:ea typeface="微软雅黑"/>
            </a:endParaRPr>
          </a:p>
        </p:txBody>
      </p:sp>
      <p:pic>
        <p:nvPicPr>
          <p:cNvPr id="4" name=""/>
          <p:cNvPicPr/>
          <p:nvPr/>
        </p:nvPicPr>
        <p:blipFill>
          <a:blip r:embed="rId2"/>
          <a:srcRect l="0" t="0" r="0" b="12262"/>
          <a:stretch/>
        </p:blipFill>
        <p:spPr>
          <a:xfrm rot="0" flipH="0" flipV="0">
            <a:off x="1236133" y="3826933"/>
            <a:ext cx="9398000" cy="848118"/>
          </a:xfrm>
          <a:prstGeom prst="rect">
            <a:avLst/>
          </a:prstGeom>
        </p:spPr>
      </p:pic>
      <p:pic>
        <p:nvPicPr>
          <p:cNvPr id="5" name=""/>
          <p:cNvPicPr/>
          <p:nvPr/>
        </p:nvPicPr>
        <p:blipFill>
          <a:blip r:embed="rId3"/>
          <a:stretch/>
        </p:blipFill>
        <p:spPr>
          <a:xfrm rot="0" flipH="0" flipV="0">
            <a:off x="804333" y="1673604"/>
            <a:ext cx="9059333" cy="1495725"/>
          </a:xfrm>
          <a:prstGeom prst="rect">
            <a:avLst/>
          </a:prstGeom>
        </p:spPr>
      </p:pic>
      <p:sp>
        <p:nvSpPr>
          <p:cNvPr id="6" name=""/>
          <p:cNvSpPr txBox="1"/>
          <p:nvPr/>
        </p:nvSpPr>
        <p:spPr>
          <a:xfrm rot="0" flipH="0" flipV="0">
            <a:off x="220133" y="3471333"/>
            <a:ext cx="1168400" cy="541867"/>
          </a:xfrm>
          <a:prstGeom prst="rect">
            <a:avLst/>
          </a:prstGeom>
          <a:ln w="12700">
            <a:prstDash val="solid"/>
          </a:ln>
        </p:spPr>
        <p:txBody>
          <a:bodyPr/>
          <a:lstStyle/>
          <a:p>
            <a:pPr/>
            <a:r>
              <a:rPr lang="zh-CN" sz="2000"/>
              <a:t>where</a:t>
            </a:r>
          </a:p>
        </p:txBody>
      </p:sp>
      <p:pic>
        <p:nvPicPr>
          <p:cNvPr id="7" name=""/>
          <p:cNvPicPr/>
          <p:nvPr/>
        </p:nvPicPr>
        <p:blipFill>
          <a:blip r:embed="rId4"/>
          <a:stretch/>
        </p:blipFill>
        <p:spPr>
          <a:xfrm rot="0" flipH="0" flipV="0">
            <a:off x="1134533" y="4864100"/>
            <a:ext cx="4334934" cy="457355"/>
          </a:xfrm>
          <a:prstGeom prst="rect">
            <a:avLst/>
          </a:prstGeom>
        </p:spPr>
      </p:pic>
      <p:sp>
        <p:nvSpPr>
          <p:cNvPr id="8" name=""/>
          <p:cNvSpPr txBox="1"/>
          <p:nvPr/>
        </p:nvSpPr>
        <p:spPr>
          <a:xfrm rot="0" flipH="0" flipV="0">
            <a:off x="8026400" y="5232400"/>
            <a:ext cx="2844800" cy="457200"/>
          </a:xfrm>
          <a:prstGeom prst="rect">
            <a:avLst/>
          </a:prstGeom>
          <a:ln w="12700">
            <a:prstDash val="solid"/>
          </a:ln>
        </p:spPr>
        <p:txBody>
          <a:bodyPr/>
          <a:lstStyle/>
          <a:p>
            <a:pPr/>
            <a:r>
              <a:rPr lang="zh-CN" sz="1800">
                <a:solidFill>
                  <a:srgbClr val="0188FB"/>
                </a:solidFill>
                <a:latin typeface="微软雅黑"/>
                <a:ea typeface="微软雅黑"/>
                <a:hlinkClick r:id="rId5"/>
              </a:rPr>
              <a:t>R. S. Sutton et al. </a:t>
            </a:r>
            <a:r>
              <a:rPr lang="zh-CN" sz="1800">
                <a:solidFill>
                  <a:srgbClr val="0188FB"/>
                </a:solidFill>
                <a:latin typeface="微软雅黑"/>
                <a:ea typeface="微软雅黑"/>
                <a:hlinkClick r:id="rId5"/>
              </a:rPr>
              <a:t>2000 </a:t>
            </a:r>
          </a:p>
        </p:txBody>
      </p:sp>
      <p:sp>
        <p:nvSpPr>
          <p:cNvPr id="9" name=""/>
          <p:cNvSpPr txBox="1"/>
          <p:nvPr/>
        </p:nvSpPr>
        <p:spPr>
          <a:xfrm rot="0" flipH="0" flipV="0">
            <a:off x="406400" y="626533"/>
            <a:ext cx="6841066" cy="524933"/>
          </a:xfrm>
          <a:prstGeom prst="rect">
            <a:avLst/>
          </a:prstGeom>
          <a:ln w="12700">
            <a:prstDash val="solid"/>
          </a:ln>
        </p:spPr>
        <p:txBody>
          <a:bodyPr/>
          <a:lstStyle/>
          <a:p>
            <a:pPr/>
            <a:r>
              <a:rPr lang="zh-CN" b="0" i="1">
                <a:solidFill>
                  <a:srgbClr val="678f00"/>
                </a:solidFill>
              </a:rPr>
              <a:t>How to update parameters in Policy network? </a:t>
            </a:r>
          </a:p>
        </p:txBody>
      </p:sp>
    </p:spTree>
  </p:cSld>
  <p:clrMapOvr>
    <a:masterClrMapping/>
  </p:clrMapOvr>
</p:sld>
</file>

<file path=ppt/slides/slide32.xml><?xml version="1.0" encoding="utf-8"?>
<p:sld xmlns:asvg="http://schemas.microsoft.com/office/drawing/2016/SVG/main"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3"/>
          <a:stretch/>
        </p:blipFill>
        <p:spPr>
          <a:xfrm rot="0" flipH="0" flipV="0">
            <a:off x="2573867" y="1907442"/>
            <a:ext cx="4385734" cy="421705"/>
          </a:xfrm>
          <a:prstGeom prst="rect">
            <a:avLst/>
          </a:prstGeom>
        </p:spPr>
      </p:pic>
      <p:pic>
        <p:nvPicPr>
          <p:cNvPr id="4" name=""/>
          <p:cNvPicPr/>
          <p:nvPr/>
        </p:nvPicPr>
        <p:blipFill>
          <a:blip r:embed="rId4"/>
          <a:stretch/>
        </p:blipFill>
        <p:spPr>
          <a:xfrm rot="0" flipH="0" flipV="0">
            <a:off x="3482910" y="1303867"/>
            <a:ext cx="4614334" cy="664320"/>
          </a:xfrm>
          <a:prstGeom prst="rect">
            <a:avLst/>
          </a:prstGeom>
        </p:spPr>
      </p:pic>
      <p:pic>
        <p:nvPicPr>
          <p:cNvPr id="5" name=""/>
          <p:cNvPicPr/>
          <p:nvPr/>
        </p:nvPicPr>
        <p:blipFill>
          <a:blip r:embed="rId5"/>
          <a:stretch/>
        </p:blipFill>
        <p:spPr>
          <a:xfrm rot="0" flipH="0" flipV="0">
            <a:off x="2535767" y="2286000"/>
            <a:ext cx="4927600" cy="845747"/>
          </a:xfrm>
          <a:prstGeom prst="rect">
            <a:avLst/>
          </a:prstGeom>
        </p:spPr>
      </p:pic>
      <p:sp>
        <p:nvSpPr>
          <p:cNvPr id="6" name=""/>
          <p:cNvSpPr txBox="1"/>
          <p:nvPr/>
        </p:nvSpPr>
        <p:spPr>
          <a:xfrm rot="0" flipH="0" flipV="0">
            <a:off x="1117600" y="1134533"/>
            <a:ext cx="5096934" cy="423333"/>
          </a:xfrm>
          <a:prstGeom prst="rect">
            <a:avLst/>
          </a:prstGeom>
          <a:ln w="12700">
            <a:prstDash val="solid"/>
          </a:ln>
        </p:spPr>
        <p:txBody>
          <a:bodyPr/>
          <a:lstStyle/>
          <a:p>
            <a:pPr/>
            <a:r>
              <a:rPr lang="zh-CN" sz="2000" b="1"/>
              <a:t>Expected reward:</a:t>
            </a:r>
          </a:p>
        </p:txBody>
      </p:sp>
      <p:sp>
        <p:nvSpPr>
          <p:cNvPr id="7" name=""/>
          <p:cNvSpPr txBox="1"/>
          <p:nvPr/>
        </p:nvSpPr>
        <p:spPr>
          <a:xfrm rot="0" flipH="0" flipV="0">
            <a:off x="1642533" y="1838895"/>
            <a:ext cx="931333" cy="558800"/>
          </a:xfrm>
          <a:prstGeom prst="rect">
            <a:avLst/>
          </a:prstGeom>
          <a:ln w="12700">
            <a:prstDash val="solid"/>
          </a:ln>
        </p:spPr>
        <p:txBody>
          <a:bodyPr/>
          <a:lstStyle/>
          <a:p>
            <a:pPr/>
            <a:r>
              <a:rPr lang="zh-CN" sz="2000"/>
              <a:t>where </a:t>
            </a:r>
          </a:p>
        </p:txBody>
      </p:sp>
      <p:pic>
        <p:nvPicPr>
          <p:cNvPr id="8" name=""/>
          <p:cNvPicPr/>
          <p:nvPr/>
        </p:nvPicPr>
        <p:blipFill>
          <a:blip r:embed="rId6"/>
          <a:stretch/>
        </p:blipFill>
        <p:spPr>
          <a:xfrm rot="0" flipH="0" flipV="0">
            <a:off x="3666067" y="3131747"/>
            <a:ext cx="4503157" cy="2964316"/>
          </a:xfrm>
          <a:prstGeom prst="rect">
            <a:avLst/>
          </a:prstGeom>
        </p:spPr>
      </p:pic>
      <p:sp>
        <p:nvSpPr>
          <p:cNvPr id="9" name=""/>
          <p:cNvSpPr txBox="1"/>
          <p:nvPr/>
        </p:nvSpPr>
        <p:spPr>
          <a:xfrm>
            <a:off x="4385734" y="3725333"/>
            <a:ext cx="2760133" cy="626533"/>
          </a:xfrm>
          <a:prstGeom prst="rect">
            <a:avLst/>
          </a:prstGeom>
          <a:ln w="0">
            <a:solidFill>
              <a:srgbClr val="FF0000"/>
            </a:solidFill>
          </a:ln>
        </p:spPr>
        <p:txBody>
          <a:bodyPr/>
          <a:lstStyle/>
          <a:p>
            <a:pPr/>
            <a:endParaRPr lang="zh-CN"/>
          </a:p>
        </p:txBody>
      </p:sp>
      <p:sp>
        <p:nvSpPr>
          <p:cNvPr id="10" name=""/>
          <p:cNvSpPr txBox="1"/>
          <p:nvPr/>
        </p:nvSpPr>
        <p:spPr>
          <a:xfrm rot="0" flipH="0" flipV="0">
            <a:off x="5046134" y="5621866"/>
            <a:ext cx="1540933" cy="444500"/>
          </a:xfrm>
          <a:prstGeom prst="rect">
            <a:avLst/>
          </a:prstGeom>
          <a:ln w="12700">
            <a:solidFill>
              <a:srgbClr val="FF0000"/>
            </a:solidFill>
            <a:prstDash val="solid"/>
          </a:ln>
        </p:spPr>
        <p:txBody>
          <a:bodyPr/>
          <a:lstStyle/>
          <a:p/>
        </p:txBody>
      </p:sp>
      <p:pic>
        <p:nvPicPr>
          <p:cNvPr id="11" name=""/>
          <p:cNvPicPr/>
          <p:nvPr/>
        </p:nvPicPr>
        <p:blipFill>
          <a:blip r:embed="rId8">
            <a:extLst>
              <a:ext uri="{96DAC541-7B7A-43D3-8B79-37D633B846F1}">
                <asvg:svgBlip xmlns:asvg="http://schemas.microsoft.com/office/drawing/2016/SVG/main" xmlns:r="http://schemas.openxmlformats.org/officeDocument/2006/relationships" r:embed="rId7"/>
              </a:ext>
            </a:extLst>
          </a:blip>
          <a:stretch/>
        </p:blipFill>
        <p:spPr>
          <a:xfrm rot="0" flipH="0" flipV="0">
            <a:off x="4549710" y="3331237"/>
            <a:ext cx="288876" cy="195653"/>
          </a:xfrm>
          <a:prstGeom prst="rect">
            <a:avLst/>
          </a:prstGeom>
        </p:spPr>
      </p:pic>
      <p:sp>
        <p:nvSpPr>
          <p:cNvPr id="12" name=""/>
          <p:cNvSpPr txBox="1"/>
          <p:nvPr/>
        </p:nvSpPr>
        <p:spPr>
          <a:xfrm rot="0" flipH="0" flipV="0">
            <a:off x="2805577" y="3651710"/>
            <a:ext cx="318623" cy="444500"/>
          </a:xfrm>
          <a:prstGeom prst="rect">
            <a:avLst/>
          </a:prstGeom>
          <a:solidFill>
            <a:srgbClr val="FFFFFF"/>
          </a:solidFill>
          <a:ln w="12700">
            <a:prstDash val="solid"/>
          </a:ln>
        </p:spPr>
        <p:txBody>
          <a:bodyPr/>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3979333" y="4510293"/>
            <a:ext cx="4936066" cy="1681280"/>
          </a:xfrm>
          <a:prstGeom prst="rect">
            <a:avLst/>
          </a:prstGeom>
        </p:spPr>
      </p:pic>
      <p:pic>
        <p:nvPicPr>
          <p:cNvPr id="4" name=""/>
          <p:cNvPicPr/>
          <p:nvPr/>
        </p:nvPicPr>
        <p:blipFill>
          <a:blip r:embed="rId3"/>
          <a:stretch/>
        </p:blipFill>
        <p:spPr>
          <a:xfrm rot="0" flipH="0" flipV="0">
            <a:off x="2815167" y="3216188"/>
            <a:ext cx="5528734" cy="1101812"/>
          </a:xfrm>
          <a:prstGeom prst="rect">
            <a:avLst/>
          </a:prstGeom>
          <a:ln w="12700">
            <a:solidFill>
              <a:srgbClr val="FF0000"/>
            </a:solidFill>
            <a:prstDash val="solid"/>
          </a:ln>
        </p:spPr>
      </p:pic>
      <p:pic>
        <p:nvPicPr>
          <p:cNvPr id="5" name=""/>
          <p:cNvPicPr/>
          <p:nvPr/>
        </p:nvPicPr>
        <p:blipFill>
          <a:blip r:embed="rId4"/>
          <a:stretch/>
        </p:blipFill>
        <p:spPr>
          <a:xfrm rot="0" flipH="0" flipV="0">
            <a:off x="1862667" y="432718"/>
            <a:ext cx="8619067" cy="2699948"/>
          </a:xfrm>
          <a:prstGeom prst="rect">
            <a:avLst/>
          </a:prstGeom>
        </p:spPr>
      </p:pic>
      <p:sp>
        <p:nvSpPr>
          <p:cNvPr id="6" name=""/>
          <p:cNvSpPr txBox="1"/>
          <p:nvPr/>
        </p:nvSpPr>
        <p:spPr>
          <a:xfrm rot="0" flipH="0" flipV="0">
            <a:off x="795867" y="4775200"/>
            <a:ext cx="3115733" cy="1151467"/>
          </a:xfrm>
          <a:prstGeom prst="rect">
            <a:avLst/>
          </a:prstGeom>
          <a:ln w="12700">
            <a:prstDash val="solid"/>
          </a:ln>
        </p:spPr>
        <p:txBody>
          <a:bodyPr/>
          <a:lstStyle/>
          <a:p>
            <a:pPr/>
            <a:r>
              <a:rPr lang="zh-CN" sz="2400" b="1">
                <a:solidFill>
                  <a:srgbClr val="678F00"/>
                </a:solidFill>
              </a:rPr>
              <a:t>unbiased gradient approximation</a:t>
            </a:r>
          </a:p>
        </p:txBody>
      </p:sp>
      <p:pic>
        <p:nvPicPr>
          <p:cNvPr id="7" name=""/>
          <p:cNvPicPr/>
          <p:nvPr/>
        </p:nvPicPr>
        <p:blipFill>
          <a:blip r:embed="rId5"/>
          <a:stretch/>
        </p:blipFill>
        <p:spPr>
          <a:xfrm rot="0" flipH="0" flipV="0">
            <a:off x="2891367" y="3216188"/>
            <a:ext cx="5252372" cy="1101812"/>
          </a:xfrm>
          <a:prstGeom prst="rect">
            <a:avLst/>
          </a:prstGeom>
        </p:spPr>
      </p:pic>
      <p:pic>
        <p:nvPicPr>
          <p:cNvPr id="8" name=""/>
          <p:cNvPicPr/>
          <p:nvPr/>
        </p:nvPicPr>
        <p:blipFill>
          <a:blip r:embed="rId6"/>
          <a:srcRect l="4622" t="0" r="0" b="0"/>
          <a:stretch/>
        </p:blipFill>
        <p:spPr>
          <a:xfrm rot="0" flipH="0" flipV="0">
            <a:off x="5066743" y="3310530"/>
            <a:ext cx="719017" cy="605303"/>
          </a:xfrm>
          <a:prstGeom prst="rect">
            <a:avLst/>
          </a:prstGeom>
        </p:spPr>
      </p:pic>
      <p:pic>
        <p:nvPicPr>
          <p:cNvPr id="9" name=""/>
          <p:cNvPicPr/>
          <p:nvPr/>
        </p:nvPicPr>
        <p:blipFill>
          <a:blip r:embed="rId7"/>
          <a:stretch/>
        </p:blipFill>
        <p:spPr>
          <a:xfrm rot="0" flipH="0" flipV="0">
            <a:off x="2641600" y="3132667"/>
            <a:ext cx="6273800" cy="149376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358588" y="336176"/>
            <a:ext cx="3862294" cy="3156324"/>
          </a:xfrm>
          <a:prstGeom prst="rect">
            <a:avLst/>
          </a:prstGeom>
          <a:ln w="12700">
            <a:prstDash val="solid"/>
          </a:ln>
        </p:spPr>
        <p:txBody>
          <a:bodyPr/>
          <a:lstStyle/>
          <a:p>
            <a:pPr/>
            <a:r>
              <a:rPr lang="zh-CN" sz="2400"/>
              <a:t>An example:</a:t>
            </a:r>
          </a:p>
          <a:p>
            <a:pPr/>
            <a:r>
              <a:rPr lang="zh-CN">
                <a:hlinkClick r:id="rId3"/>
              </a:rPr>
              <a:t>https://github.com/ljpzzz/machinelearning/blob/master/reinforcement-learning/policy_gradient.py</a:t>
            </a:r>
          </a:p>
          <a:p>
            <a:pPr/>
            <a:endParaRPr lang="zh-CN"/>
          </a:p>
        </p:txBody>
      </p:sp>
      <p:pic>
        <p:nvPicPr>
          <p:cNvPr id="4" name=""/>
          <p:cNvPicPr/>
          <p:nvPr/>
        </p:nvPicPr>
        <p:blipFill>
          <a:blip r:embed="rId2"/>
          <a:stretch/>
        </p:blipFill>
        <p:spPr>
          <a:xfrm rot="0">
            <a:off x="4728780" y="64"/>
            <a:ext cx="6141028"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1388533" y="524933"/>
            <a:ext cx="9618133" cy="5604934"/>
          </a:xfrm>
          <a:prstGeom prst="rect">
            <a:avLst/>
          </a:prstGeom>
          <a:ln w="12700">
            <a:prstDash val="solid"/>
          </a:ln>
        </p:spPr>
        <p:txBody>
          <a:bodyPr/>
          <a:lstStyle/>
          <a:p>
            <a:pPr/>
            <a:r>
              <a:rPr lang="zh-CN" sz="2000"/>
              <a:t>To overcome </a:t>
            </a:r>
            <a:r>
              <a:rPr lang="zh-CN" sz="2000" b="1"/>
              <a:t>high variance problem,</a:t>
            </a:r>
            <a:r>
              <a:rPr lang="zh-CN" sz="2000"/>
              <a:t> </a:t>
            </a:r>
          </a:p>
          <a:p>
            <a:pPr/>
            <a:r>
              <a:rPr lang="zh-CN" sz="2000"/>
              <a:t>1) </a:t>
            </a:r>
            <a:r>
              <a:rPr lang="zh-CN" sz="2000"/>
              <a:t>Push up probabilities of an action seen, only by the cumulative
future reward from that state;</a:t>
            </a:r>
          </a:p>
          <a:p>
            <a:pPr/>
            <a:r>
              <a:rPr lang="zh-CN" sz="2000"/>
              <a:t>2) </a:t>
            </a:r>
            <a:r>
              <a:rPr lang="zh-CN" sz="2000"/>
              <a:t>Use discount factor to ignore delayed effects;</a:t>
            </a:r>
          </a:p>
          <a:p>
            <a:pPr/>
            <a:endParaRPr lang="zh-CN" sz="2000"/>
          </a:p>
          <a:p>
            <a:pPr/>
            <a:endParaRPr lang="zh-CN" sz="2000"/>
          </a:p>
          <a:p>
            <a:pPr/>
            <a:endParaRPr lang="zh-CN" sz="2000"/>
          </a:p>
          <a:p>
            <a:pPr/>
            <a:r>
              <a:rPr lang="zh-CN" sz="2000"/>
              <a:t>3)</a:t>
            </a:r>
            <a:r>
              <a:rPr lang="zh-CN" sz="2000"/>
              <a:t> The raw value of the trajectory isn't necessarily meaningful, it's important</a:t>
            </a:r>
            <a:r>
              <a:rPr lang="zh-CN" sz="2000"/>
              <a:t> whether a reward is better or worse than what you expect to get.</a:t>
            </a:r>
            <a:r>
              <a:rPr lang="zh-CN" sz="2000"/>
              <a:t> I</a:t>
            </a:r>
            <a:r>
              <a:rPr lang="zh-CN" sz="2000"/>
              <a:t>ntroduce a baseline function dependent on the state</a:t>
            </a:r>
          </a:p>
          <a:p>
            <a:pPr/>
            <a:endParaRPr lang="zh-CN" sz="2000"/>
          </a:p>
        </p:txBody>
      </p:sp>
      <p:pic>
        <p:nvPicPr>
          <p:cNvPr id="4" name=""/>
          <p:cNvPicPr/>
          <p:nvPr/>
        </p:nvPicPr>
        <p:blipFill>
          <a:blip r:embed="rId2"/>
          <a:stretch/>
        </p:blipFill>
        <p:spPr>
          <a:xfrm rot="0" flipH="0" flipV="0">
            <a:off x="3196167" y="2171700"/>
            <a:ext cx="5511800" cy="1075057"/>
          </a:xfrm>
          <a:prstGeom prst="rect">
            <a:avLst/>
          </a:prstGeom>
        </p:spPr>
      </p:pic>
      <p:pic>
        <p:nvPicPr>
          <p:cNvPr id="5" name=""/>
          <p:cNvPicPr/>
          <p:nvPr/>
        </p:nvPicPr>
        <p:blipFill>
          <a:blip r:embed="rId3"/>
          <a:stretch/>
        </p:blipFill>
        <p:spPr>
          <a:xfrm rot="0" flipH="0" flipV="0">
            <a:off x="2497667" y="4556615"/>
            <a:ext cx="7552266" cy="12515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846667" y="863600"/>
            <a:ext cx="9381067" cy="5317066"/>
          </a:xfrm>
          <a:prstGeom prst="rect">
            <a:avLst/>
          </a:prstGeom>
          <a:ln w="12700">
            <a:prstDash val="solid"/>
          </a:ln>
        </p:spPr>
        <p:txBody>
          <a:bodyPr/>
          <a:lstStyle/>
          <a:p>
            <a:pPr/>
            <a:r>
              <a:rPr lang="zh-CN" sz="2400" b="1"/>
              <a:t>How to choose the baseline?</a:t>
            </a:r>
          </a:p>
          <a:p>
            <a:pPr/>
            <a:endParaRPr lang="zh-CN" sz="2400" b="1"/>
          </a:p>
          <a:p>
            <a:pPr marL="349758" indent="-349758">
              <a:buFont typeface="Zapf Dingbats" charset="0"/>
              <a:buChar char="✧"/>
            </a:pPr>
            <a:r>
              <a:rPr lang="zh-CN" sz="2000"/>
              <a:t>A simple baseline: constant moving average of rewards experienced so far
from all trajectories</a:t>
            </a:r>
          </a:p>
          <a:p>
            <a:pPr marL="349758" indent="-349758">
              <a:buFont typeface="Zapf Dingbats" charset="0"/>
              <a:buChar char="✧"/>
            </a:pPr>
            <a:r>
              <a:rPr lang="zh-CN" sz="2000"/>
              <a:t>A better baseline: Want to push up the probability of an action from a state, if
this action was better than the expected value of what we should get from
that state. </a:t>
            </a:r>
          </a:p>
          <a:p>
            <a:pPr marL="0" indent="0">
              <a:buNone/>
            </a:pPr>
            <a:r>
              <a:rPr lang="zh-CN" sz="2000">
                <a:solidFill>
                  <a:srgbClr val="FF0000"/>
                </a:solidFill>
              </a:rPr>
              <a:t>      </a:t>
            </a:r>
            <a:r>
              <a:rPr lang="zh-CN" sz="2000">
                <a:solidFill>
                  <a:srgbClr val="FF0000"/>
                </a:solidFill>
              </a:rPr>
              <a:t>Q-function and value function!</a:t>
            </a:r>
          </a:p>
          <a:p>
            <a:pPr/>
            <a:r>
              <a:rPr lang="zh-CN" sz="2000">
                <a:solidFill>
                  <a:srgbClr val="FF0000"/>
                </a:solidFill>
              </a:rPr>
              <a:t>        If                                    is  bigger,  then more likely to apply a_t at state s_t  .  </a:t>
            </a:r>
          </a:p>
        </p:txBody>
      </p:sp>
      <p:pic>
        <p:nvPicPr>
          <p:cNvPr id="4" name=""/>
          <p:cNvPicPr/>
          <p:nvPr/>
        </p:nvPicPr>
        <p:blipFill>
          <a:blip r:embed="rId2"/>
          <a:srcRect l="0" t="0" r="0" b="9742"/>
          <a:stretch/>
        </p:blipFill>
        <p:spPr>
          <a:xfrm rot="0" flipH="0" flipV="0">
            <a:off x="1845733" y="4215620"/>
            <a:ext cx="2167467" cy="398987"/>
          </a:xfrm>
          <a:prstGeom prst="rect">
            <a:avLst/>
          </a:prstGeom>
        </p:spPr>
      </p:pic>
      <p:pic>
        <p:nvPicPr>
          <p:cNvPr id="5" name=""/>
          <p:cNvPicPr/>
          <p:nvPr/>
        </p:nvPicPr>
        <p:blipFill>
          <a:blip r:embed="rId3"/>
          <a:stretch/>
        </p:blipFill>
        <p:spPr>
          <a:xfrm rot="0" flipH="0" flipV="0">
            <a:off x="1782233" y="4855634"/>
            <a:ext cx="7814734" cy="109719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627529" y="582706"/>
            <a:ext cx="10287000" cy="1591235"/>
          </a:xfrm>
          <a:prstGeom prst="rect">
            <a:avLst/>
          </a:prstGeom>
          <a:ln w="12700">
            <a:prstDash val="solid"/>
          </a:ln>
        </p:spPr>
        <p:txBody>
          <a:bodyPr/>
          <a:lstStyle/>
          <a:p>
            <a:pPr/>
            <a:r>
              <a:rPr lang="zh-CN" sz="2400" b="1"/>
              <a:t>Actor-Critic Algorithm</a:t>
            </a:r>
          </a:p>
          <a:p>
            <a:pPr/>
            <a:endParaRPr lang="zh-CN" sz="2400" b="1"/>
          </a:p>
        </p:txBody>
      </p:sp>
      <p:pic>
        <p:nvPicPr>
          <p:cNvPr id="4" name=""/>
          <p:cNvPicPr/>
          <p:nvPr/>
        </p:nvPicPr>
        <p:blipFill>
          <a:blip r:embed="rId2"/>
          <a:stretch/>
        </p:blipFill>
        <p:spPr>
          <a:xfrm rot="0" flipH="0" flipV="0">
            <a:off x="1513405" y="1219200"/>
            <a:ext cx="5554518" cy="5181600"/>
          </a:xfrm>
          <a:prstGeom prst="rect">
            <a:avLst/>
          </a:prstGeom>
        </p:spPr>
      </p:pic>
      <p:sp>
        <p:nvSpPr>
          <p:cNvPr id="5" name=""/>
          <p:cNvSpPr txBox="1"/>
          <p:nvPr/>
        </p:nvSpPr>
        <p:spPr>
          <a:xfrm rot="0" flipH="0" flipV="0">
            <a:off x="7485530" y="2644588"/>
            <a:ext cx="3944470" cy="2084294"/>
          </a:xfrm>
          <a:prstGeom prst="rect">
            <a:avLst/>
          </a:prstGeom>
          <a:ln w="12700">
            <a:prstDash val="solid"/>
          </a:ln>
        </p:spPr>
        <p:txBody>
          <a:bodyPr/>
          <a:lstStyle/>
          <a:p>
            <a:pPr/>
            <a:r>
              <a:rPr lang="zh-CN"/>
              <a:t>Note：</a:t>
            </a:r>
          </a:p>
          <a:p>
            <a:pPr/>
            <a:r>
              <a:rPr lang="zh-CN"/>
              <a:t>Actor Net：state --&gt; action</a:t>
            </a:r>
          </a:p>
          <a:p>
            <a:pPr/>
            <a:endParaRPr lang="zh-CN"/>
          </a:p>
          <a:p>
            <a:pPr/>
            <a:r>
              <a:rPr lang="zh-CN"/>
              <a:t>Critic Net: (state, action) --&gt; Q-value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flipH="0" flipV="0">
            <a:off x="2967567" y="508000"/>
            <a:ext cx="6102774" cy="575733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224118" y="672353"/>
            <a:ext cx="2689412" cy="2173941"/>
          </a:xfrm>
          <a:prstGeom prst="rect">
            <a:avLst/>
          </a:prstGeom>
          <a:ln w="12700">
            <a:prstDash val="solid"/>
          </a:ln>
        </p:spPr>
        <p:txBody>
          <a:bodyPr/>
          <a:lstStyle/>
          <a:p>
            <a:pPr/>
            <a:r>
              <a:rPr lang="zh-CN" sz="2400"/>
              <a:t>An example:</a:t>
            </a:r>
          </a:p>
          <a:p>
            <a:pPr/>
            <a:r>
              <a:rPr lang="zh-CN"/>
              <a:t>https://github.com/ljpzzz/machinelearning/blob/master/reinforcement-learning/actor_critic.py</a:t>
            </a:r>
          </a:p>
        </p:txBody>
      </p:sp>
      <p:pic>
        <p:nvPicPr>
          <p:cNvPr id="4" name=""/>
          <p:cNvPicPr/>
          <p:nvPr/>
        </p:nvPicPr>
        <p:blipFill>
          <a:blip r:embed="rId2"/>
          <a:stretch/>
        </p:blipFill>
        <p:spPr>
          <a:xfrm rot="0">
            <a:off x="3256808" y="64"/>
            <a:ext cx="8935256"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
          <p:cNvSpPr/>
          <p:nvPr>
            <p:ph type="title"/>
          </p:nvPr>
        </p:nvSpPr>
        <p:spPr>
          <a:xfrm rot="0" flipH="0" flipV="0">
            <a:off x="838200" y="241398"/>
            <a:ext cx="10515600" cy="846978"/>
          </a:xfrm>
          <a:prstGeom prst="rect">
            <a:avLst/>
          </a:prstGeom>
        </p:spPr>
        <p:txBody>
          <a:bodyPr vert="horz" lIns="91440" tIns="45720" rIns="91440" bIns="45720" anchor="ctr"/>
          <a:lstStyle>
            <a:lvl1pPr lvl="0" algn="l" defTabSz="914400">
              <a:lnSpc>
                <a:spcPct val="130000"/>
              </a:lnSpc>
              <a:spcBef>
                <a:spcPct val="0"/>
              </a:spcBef>
              <a:buNone/>
              <a:defRPr sz="4400" kern="1200">
                <a:solidFill>
                  <a:schemeClr val="tx1"/>
                </a:solidFill>
                <a:latin typeface="微软雅黑"/>
                <a:ea typeface="微软雅黑"/>
              </a:defRPr>
            </a:lvl1pPr>
          </a:lstStyle>
          <a:p>
            <a:pPr marL="0" indent="0">
              <a:buNone/>
            </a:pPr>
            <a:r>
              <a:rPr lang="zh-CN" sz="2800" b="1">
                <a:solidFill>
                  <a:srgbClr val="333333"/>
                </a:solidFill>
                <a:latin typeface="-apple-system"/>
                <a:ea typeface="-apple-system"/>
              </a:rPr>
              <a:t>R</a:t>
            </a:r>
            <a:r>
              <a:rPr lang="zh-CN" sz="2800" b="1">
                <a:solidFill>
                  <a:srgbClr val="333333"/>
                </a:solidFill>
                <a:latin typeface="-apple-system"/>
                <a:ea typeface="-apple-system"/>
              </a:rPr>
              <a:t>einforcement learning</a:t>
            </a:r>
            <a:r>
              <a:rPr lang="zh-CN" sz="2800" b="1">
                <a:solidFill>
                  <a:srgbClr val="333333"/>
                </a:solidFill>
                <a:latin typeface="-apple-system"/>
                <a:ea typeface="-apple-system"/>
              </a:rPr>
              <a:t> Outline </a:t>
            </a:r>
          </a:p>
        </p:txBody>
      </p:sp>
      <p:sp>
        <p:nvSpPr>
          <p:cNvPr id="3" name=""/>
          <p:cNvSpPr/>
          <p:nvPr>
            <p:ph idx="1"/>
          </p:nvPr>
        </p:nvSpPr>
        <p:spPr>
          <a:xfrm rot="0" flipH="0" flipV="0">
            <a:off x="838200" y="1018750"/>
            <a:ext cx="10515600" cy="5405667"/>
          </a:xfrm>
          <a:prstGeom prst="rect">
            <a:avLst/>
          </a:prstGeom>
        </p:spPr>
        <p:txBody>
          <a:bodyPr vert="horz" lIns="91440" tIns="45720" rIns="91440" bIns="45720"/>
          <a:lst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a:lstStyle>
          <a:p>
            <a:pPr marL="0" indent="0">
              <a:buNone/>
            </a:pPr>
            <a:r>
              <a:rPr lang="zh-CN" sz="1100">
                <a:solidFill>
                  <a:srgbClr val="0188FB"/>
                </a:solidFill>
                <a:latin typeface="Times New Roman"/>
                <a:ea typeface="Times New Roman"/>
              </a:rPr>
              <a:t> ref. Book: </a:t>
            </a:r>
          </a:p>
          <a:p>
            <a:pPr>
              <a:buFont typeface="微软雅黑"/>
              <a:buChar char="•"/>
            </a:pPr>
            <a:r>
              <a:rPr lang="zh-CN" sz="1100" i="1">
                <a:solidFill>
                  <a:srgbClr val="0188FB"/>
                </a:solidFill>
                <a:latin typeface="Times New Roman"/>
                <a:ea typeface="Times New Roman"/>
              </a:rPr>
              <a:t>Richard S. Sutton, Andrew G. Barto: </a:t>
            </a:r>
            <a:r>
              <a:rPr lang="zh-CN" sz="1100" i="1">
                <a:solidFill>
                  <a:srgbClr val="0188FB"/>
                </a:solidFill>
                <a:latin typeface="Times New Roman"/>
                <a:ea typeface="Times New Roman"/>
              </a:rPr>
              <a:t>Refincement Learning:An introduction </a:t>
            </a:r>
          </a:p>
          <a:p>
            <a:pPr>
              <a:buFont typeface="微软雅黑"/>
              <a:buChar char="•"/>
            </a:pPr>
            <a:r>
              <a:rPr lang="zh-CN" sz="1100" i="1">
                <a:solidFill>
                  <a:srgbClr val="0188FB"/>
                </a:solidFill>
                <a:latin typeface="Times New Roman"/>
                <a:ea typeface="Times New Roman"/>
              </a:rPr>
              <a:t>Dimitri P. Bertsekas, reinforcement learning and optimal control </a:t>
            </a:r>
          </a:p>
          <a:p>
            <a:pPr>
              <a:buFont typeface="微软雅黑"/>
              <a:buChar char="•"/>
            </a:pPr>
            <a:r>
              <a:rPr lang="zh-CN" sz="1850" b="1">
                <a:solidFill>
                  <a:srgbClr val="333333"/>
                </a:solidFill>
                <a:latin typeface="-apple-system"/>
                <a:ea typeface="-apple-system"/>
              </a:rPr>
              <a:t>Introduction and comparison with optimal control</a:t>
            </a:r>
          </a:p>
          <a:p>
            <a:pPr marL="285750" indent="0" algn="l">
              <a:buNone/>
            </a:pPr>
            <a:r>
              <a:rPr lang="zh-CN" sz="1300">
                <a:solidFill>
                  <a:srgbClr val="333333"/>
                </a:solidFill>
                <a:latin typeface="-apple-system"/>
                <a:ea typeface="-apple-system"/>
              </a:rPr>
              <a:t>- </a:t>
            </a:r>
            <a:r>
              <a:rPr lang="zh-CN" sz="1300">
                <a:solidFill>
                  <a:srgbClr val="333333"/>
                </a:solidFill>
                <a:latin typeface="-apple-system"/>
                <a:ea typeface="-apple-system"/>
              </a:rPr>
              <a:t>Chapter 1 - 3: Introduction and Markov Decision Process </a:t>
            </a:r>
          </a:p>
          <a:p>
            <a:pPr>
              <a:buFont typeface="微软雅黑"/>
              <a:buChar char="•"/>
            </a:pPr>
            <a:r>
              <a:rPr lang="zh-CN" sz="1850" b="1">
                <a:solidFill>
                  <a:srgbClr val="333333"/>
                </a:solidFill>
                <a:latin typeface="-apple-system"/>
                <a:ea typeface="-apple-system"/>
              </a:rPr>
              <a:t>Value Based RL and Policy based RL</a:t>
            </a:r>
          </a:p>
          <a:p>
            <a:pPr marL="285750" indent="0" algn="l">
              <a:buNone/>
            </a:pPr>
            <a:r>
              <a:rPr lang="zh-CN" sz="1300">
                <a:solidFill>
                  <a:srgbClr val="333333"/>
                </a:solidFill>
                <a:latin typeface="-apple-system"/>
                <a:ea typeface="-apple-system"/>
              </a:rPr>
              <a:t>- </a:t>
            </a:r>
            <a:r>
              <a:rPr lang="zh-CN" sz="1300">
                <a:solidFill>
                  <a:srgbClr val="333333"/>
                </a:solidFill>
                <a:latin typeface="-apple-system"/>
                <a:ea typeface="-apple-system"/>
              </a:rPr>
              <a:t>Chapter 4 - 6: Dynamical Programing, Monte Carlo and TD Learning </a:t>
            </a:r>
          </a:p>
          <a:p>
            <a:pPr marL="285750" indent="0" algn="l">
              <a:buNone/>
            </a:pPr>
            <a:r>
              <a:rPr lang="zh-CN" sz="1300">
                <a:solidFill>
                  <a:srgbClr val="333333"/>
                </a:solidFill>
                <a:latin typeface="-apple-system"/>
                <a:ea typeface="-apple-system"/>
              </a:rPr>
              <a:t>- </a:t>
            </a:r>
            <a:r>
              <a:rPr lang="zh-CN" sz="1300">
                <a:solidFill>
                  <a:srgbClr val="333333"/>
                </a:solidFill>
                <a:latin typeface="-apple-system"/>
                <a:ea typeface="-apple-system"/>
              </a:rPr>
              <a:t>Chapter 9 - 11: On-policy, Off-policy, Actor-Critic </a:t>
            </a:r>
          </a:p>
          <a:p>
            <a:pPr>
              <a:buFont typeface="微软雅黑"/>
              <a:buChar char="•"/>
            </a:pPr>
            <a:r>
              <a:rPr lang="zh-CN" sz="1850" b="1">
                <a:solidFill>
                  <a:srgbClr val="333333"/>
                </a:solidFill>
                <a:latin typeface="-apple-system"/>
                <a:ea typeface="-apple-system"/>
              </a:rPr>
              <a:t>Frontiers of RL and Applications   </a:t>
            </a:r>
          </a:p>
          <a:p>
            <a:pPr marL="285750" indent="0" algn="l">
              <a:buNone/>
            </a:pPr>
            <a:r>
              <a:rPr lang="zh-CN" sz="1300">
                <a:solidFill>
                  <a:srgbClr val="333333"/>
                </a:solidFill>
                <a:latin typeface="-apple-system"/>
                <a:ea typeface="-apple-system"/>
              </a:rPr>
              <a:t>- </a:t>
            </a:r>
            <a:r>
              <a:rPr lang="zh-CN" sz="1300">
                <a:solidFill>
                  <a:srgbClr val="333333"/>
                </a:solidFill>
                <a:latin typeface="-apple-system"/>
                <a:ea typeface="-apple-system"/>
              </a:rPr>
              <a:t>Connection between optimal control and RL</a:t>
            </a:r>
          </a:p>
          <a:p>
            <a:pPr marL="285750" indent="0" algn="l">
              <a:buNone/>
            </a:pPr>
            <a:r>
              <a:rPr lang="zh-CN" sz="1300">
                <a:solidFill>
                  <a:srgbClr val="333333"/>
                </a:solidFill>
                <a:latin typeface="-apple-system"/>
                <a:ea typeface="-apple-system"/>
              </a:rPr>
              <a:t>- Meta learning</a:t>
            </a:r>
          </a:p>
          <a:p>
            <a:pPr marL="285750" indent="0" algn="l">
              <a:buNone/>
            </a:pPr>
            <a:r>
              <a:rPr lang="zh-CN" sz="1300">
                <a:solidFill>
                  <a:srgbClr val="333333"/>
                </a:solidFill>
                <a:latin typeface="-apple-system"/>
                <a:ea typeface="-apple-system"/>
              </a:rPr>
              <a:t>- </a:t>
            </a:r>
            <a:r>
              <a:rPr lang="zh-CN" sz="1300">
                <a:solidFill>
                  <a:srgbClr val="333333"/>
                </a:solidFill>
                <a:latin typeface="-apple-system"/>
                <a:ea typeface="-apple-system"/>
              </a:rPr>
              <a:t>Multi-Agent Deep Reinforcement Learning </a:t>
            </a:r>
          </a:p>
          <a:p>
            <a:pPr marL="285750" indent="0" algn="l">
              <a:buNone/>
            </a:pPr>
            <a:r>
              <a:rPr lang="zh-CN" sz="1300">
                <a:solidFill>
                  <a:srgbClr val="333333"/>
                </a:solidFill>
                <a:latin typeface="-apple-system"/>
                <a:ea typeface="-apple-system"/>
              </a:rPr>
              <a:t>- Model-based learning</a:t>
            </a:r>
          </a:p>
          <a:p>
            <a:pPr marL="0" indent="0">
              <a:buNone/>
            </a:pPr>
            <a:endParaRPr lang="zh-CN" sz="1300"/>
          </a:p>
          <a:p>
            <a:pPr marL="0" indent="0">
              <a:buNone/>
            </a:pPr>
            <a:endParaRPr lang="zh-CN" sz="950" b="1" u="sng">
              <a:solidFill>
                <a:srgbClr val="0188FB"/>
              </a:solidFill>
              <a:latin typeface="-apple-system"/>
              <a:ea typeface="-apple-system"/>
              <a:hlinkClick r:id="rId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a:off x="1608667" y="1845733"/>
            <a:ext cx="8957733" cy="3708400"/>
          </a:xfrm>
          <a:prstGeom prst="rect">
            <a:avLst/>
          </a:prstGeom>
          <a:ln w="12700">
            <a:prstDash val="solid"/>
          </a:ln>
        </p:spPr>
        <p:txBody>
          <a:bodyPr/>
          <a:lstStyle/>
          <a:p>
            <a:pPr/>
            <a:r>
              <a:rPr lang="zh-CN"/>
              <a:t>To Be Continue：</a:t>
            </a:r>
          </a:p>
          <a:p>
            <a:pPr/>
            <a:r>
              <a:rPr lang="zh-CN"/>
              <a:t>DPG </a:t>
            </a:r>
          </a:p>
          <a:p>
            <a:pPr/>
            <a:r>
              <a:rPr lang="zh-CN"/>
              <a:t>DDPG</a:t>
            </a:r>
          </a:p>
          <a:p>
            <a:pPr/>
            <a:r>
              <a:rPr lang="zh-CN"/>
              <a:t>PPO</a:t>
            </a:r>
          </a:p>
          <a:p>
            <a:pPr/>
            <a:r>
              <a:rPr lang="zh-CN"/>
              <a:t>TRPO</a:t>
            </a:r>
          </a:p>
          <a:p>
            <a:pPr/>
            <a:r>
              <a:rPr lang="zh-CN"/>
              <a:t>A3C...</a:t>
            </a:r>
          </a:p>
          <a:p>
            <a:pPr/>
            <a:endParaRPr lang="zh-CN"/>
          </a:p>
          <a:p>
            <a:pPr/>
            <a:r>
              <a:rPr lang="zh-CN"/>
              <a:t>Model-based Reinforcement Learning</a:t>
            </a:r>
          </a:p>
          <a:p>
            <a:pPr/>
            <a:endParaRPr lang="zh-CN"/>
          </a:p>
          <a:p>
            <a:pPr/>
            <a:endParaRPr lang="zh-C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
          <p:cNvSpPr/>
          <p:nvPr>
            <p:ph type="title"/>
          </p:nvPr>
        </p:nvSpPr>
        <p:spPr>
          <a:xfrm rot="0" flipH="0" flipV="0">
            <a:off x="838200" y="839258"/>
            <a:ext cx="10515600" cy="851430"/>
          </a:xfrm>
          <a:prstGeom prst="rect">
            <a:avLst/>
          </a:prstGeom>
        </p:spPr>
        <p:txBody>
          <a:bodyPr vert="horz" lIns="91440" tIns="45720" rIns="91440" bIns="45720" anchor="ctr"/>
          <a:lstStyle>
            <a:lvl1pPr lvl="0" algn="l" defTabSz="914400">
              <a:lnSpc>
                <a:spcPct val="130000"/>
              </a:lnSpc>
              <a:spcBef>
                <a:spcPct val="0"/>
              </a:spcBef>
              <a:buNone/>
              <a:defRPr sz="4400" kern="1200">
                <a:solidFill>
                  <a:schemeClr val="tx1"/>
                </a:solidFill>
                <a:latin typeface="微软雅黑"/>
                <a:ea typeface="微软雅黑"/>
              </a:defRPr>
            </a:lvl1pPr>
          </a:lstStyle>
          <a:p>
            <a:pPr/>
            <a:r>
              <a:rPr lang="zh-CN"/>
              <a:t>Outline for today </a:t>
            </a:r>
          </a:p>
        </p:txBody>
      </p:sp>
      <p:sp>
        <p:nvSpPr>
          <p:cNvPr id="3" name=""/>
          <p:cNvSpPr/>
          <p:nvPr>
            <p:ph idx="1"/>
          </p:nvPr>
        </p:nvSpPr>
        <p:spPr>
          <a:xfrm rot="0" flipH="0" flipV="0">
            <a:off x="838200" y="2062692"/>
            <a:ext cx="10515600" cy="4114271"/>
          </a:xfrm>
          <a:prstGeom prst="rect">
            <a:avLst/>
          </a:prstGeom>
        </p:spPr>
        <p:txBody>
          <a:bodyPr vert="horz" lIns="91440" tIns="45720" rIns="91440" bIns="45720"/>
          <a:lst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a:lstStyle>
          <a:p>
            <a:pPr/>
            <a:r>
              <a:rPr lang="zh-CN">
                <a:solidFill>
                  <a:srgbClr val="D9D9D9"/>
                </a:solidFill>
              </a:rPr>
              <a:t>Introduction to Reinforcement Learning</a:t>
            </a:r>
          </a:p>
          <a:p>
            <a:pPr/>
            <a:r>
              <a:rPr lang="zh-CN">
                <a:solidFill>
                  <a:srgbClr val="D9D9D9"/>
                </a:solidFill>
              </a:rPr>
              <a:t>Mathematical formulation of RL </a:t>
            </a:r>
          </a:p>
          <a:p>
            <a:pPr/>
            <a:r>
              <a:rPr lang="zh-CN">
                <a:solidFill>
                  <a:srgbClr val="D9D9D9"/>
                </a:solidFill>
              </a:rPr>
              <a:t>Value-based learning, </a:t>
            </a:r>
            <a:r>
              <a:rPr lang="zh-CN">
                <a:solidFill>
                  <a:srgbClr val="D9D9D9"/>
                </a:solidFill>
              </a:rPr>
              <a:t>Policy Gradient and the combination</a:t>
            </a:r>
          </a:p>
          <a:p>
            <a:pPr/>
            <a:r>
              <a:rPr lang="zh-CN">
                <a:solidFill>
                  <a:srgbClr val="000000"/>
                </a:solidFill>
              </a:rPr>
              <a:t>Connections with optimal control </a:t>
            </a:r>
          </a:p>
          <a:p>
            <a:pPr marL="0" indent="0">
              <a:buNone/>
            </a:pPr>
            <a:endParaRPr lang="zh-CN"/>
          </a:p>
          <a:p>
            <a:pPr marL="0" indent="0">
              <a:buNone/>
            </a:pPr>
            <a:endParaRPr lang="zh-CN"/>
          </a:p>
          <a:p>
            <a:pPr/>
            <a:endParaRPr lang="zh-CN"/>
          </a:p>
          <a:p>
            <a:pPr/>
            <a:endParaRPr lang="zh-CN"/>
          </a:p>
          <a:p>
            <a:pPr/>
            <a:endParaRPr lang="zh-CN"/>
          </a:p>
          <a:p>
            <a:pPr/>
            <a:endParaRPr lang="zh-C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graphicFrame>
        <p:nvGraphicFramePr>
          <p:cNvPr id="3" name=""/>
          <p:cNvGraphicFramePr/>
          <p:nvPr/>
        </p:nvGraphicFramePr>
        <p:xfrm rot="0">
          <a:off x="1016000" y="2159000"/>
          <a:ext cx="10160000" cy="2667000"/>
        </p:xfrm>
        <a:graphic>
          <a:graphicData uri="http://schemas.openxmlformats.org/drawingml/2006/table">
            <a:tbl>
              <a:tblPr>
                <a:tableStyleId>{58542034-FE4F-4ADA-92B8-4CA66D0F0DF3}</a:tableStyleId>
              </a:tblPr>
              <a:tblGrid>
                <a:gridCol w="5080000"/>
                <a:gridCol w="5080000"/>
              </a:tblGrid>
              <a:tr h="381000">
                <a:tc>
                  <a:txBody>
                    <a:bodyPr/>
                    <a:lstStyle/>
                    <a:p>
                      <a:pPr/>
                      <a:r>
                        <a:rPr lang="zh-CN"/>
                        <a:t>Reinforcement Learning</a:t>
                      </a:r>
                    </a:p>
                  </a:txBody>
                </a:tc>
                <a:tc>
                  <a:txBody>
                    <a:bodyPr/>
                    <a:lstStyle/>
                    <a:p>
                      <a:pPr/>
                      <a:r>
                        <a:rPr lang="zh-CN"/>
                        <a:t>Dynamical Programing </a:t>
                      </a:r>
                    </a:p>
                  </a:txBody>
                </a:tc>
              </a:tr>
              <a:tr h="381000">
                <a:tc>
                  <a:txBody>
                    <a:bodyPr/>
                    <a:lstStyle/>
                    <a:p>
                      <a:pPr/>
                      <a:r>
                        <a:rPr lang="zh-CN"/>
                        <a:t>Reward of a stage</a:t>
                      </a:r>
                    </a:p>
                  </a:txBody>
                </a:tc>
                <a:tc>
                  <a:txBody>
                    <a:bodyPr/>
                    <a:lstStyle/>
                    <a:p>
                      <a:pPr/>
                      <a:r>
                        <a:rPr lang="zh-CN"/>
                        <a:t>Cost of a stage </a:t>
                      </a:r>
                    </a:p>
                  </a:txBody>
                </a:tc>
              </a:tr>
              <a:tr h="381000">
                <a:tc>
                  <a:txBody>
                    <a:bodyPr/>
                    <a:lstStyle/>
                    <a:p>
                      <a:pPr/>
                      <a:r>
                        <a:rPr lang="zh-CN"/>
                        <a:t>State value</a:t>
                      </a:r>
                    </a:p>
                  </a:txBody>
                </a:tc>
                <a:tc>
                  <a:txBody>
                    <a:bodyPr/>
                    <a:lstStyle/>
                    <a:p>
                      <a:pPr/>
                      <a:r>
                        <a:rPr lang="zh-CN"/>
                        <a:t>State cost</a:t>
                      </a:r>
                    </a:p>
                  </a:txBody>
                </a:tc>
              </a:tr>
              <a:tr h="381000">
                <a:tc>
                  <a:txBody>
                    <a:bodyPr/>
                    <a:lstStyle/>
                    <a:p>
                      <a:pPr/>
                      <a:r>
                        <a:rPr lang="zh-CN"/>
                        <a:t>Value function / state-value function</a:t>
                      </a:r>
                    </a:p>
                  </a:txBody>
                </a:tc>
                <a:tc>
                  <a:txBody>
                    <a:bodyPr/>
                    <a:lstStyle/>
                    <a:p>
                      <a:pPr/>
                      <a:r>
                        <a:rPr lang="zh-CN"/>
                        <a:t>Cost function </a:t>
                      </a:r>
                    </a:p>
                  </a:txBody>
                </a:tc>
              </a:tr>
              <a:tr h="381000">
                <a:tc>
                  <a:txBody>
                    <a:bodyPr/>
                    <a:lstStyle/>
                    <a:p>
                      <a:pPr/>
                      <a:r>
                        <a:rPr lang="zh-CN"/>
                        <a:t>Agent</a:t>
                      </a:r>
                    </a:p>
                  </a:txBody>
                </a:tc>
                <a:tc>
                  <a:txBody>
                    <a:bodyPr/>
                    <a:lstStyle/>
                    <a:p>
                      <a:pPr/>
                      <a:r>
                        <a:rPr lang="zh-CN"/>
                        <a:t>Controller</a:t>
                      </a:r>
                    </a:p>
                  </a:txBody>
                </a:tc>
              </a:tr>
              <a:tr h="381000">
                <a:tc>
                  <a:txBody>
                    <a:bodyPr/>
                    <a:lstStyle/>
                    <a:p>
                      <a:pPr/>
                      <a:r>
                        <a:rPr lang="zh-CN"/>
                        <a:t>Action </a:t>
                      </a:r>
                    </a:p>
                  </a:txBody>
                </a:tc>
                <a:tc>
                  <a:txBody>
                    <a:bodyPr/>
                    <a:lstStyle/>
                    <a:p>
                      <a:pPr/>
                      <a:r>
                        <a:rPr lang="zh-CN"/>
                        <a:t>Control </a:t>
                      </a:r>
                    </a:p>
                  </a:txBody>
                </a:tc>
              </a:tr>
              <a:tr h="381000">
                <a:tc>
                  <a:txBody>
                    <a:bodyPr/>
                    <a:lstStyle/>
                    <a:p>
                      <a:pPr/>
                      <a:r>
                        <a:rPr lang="zh-CN"/>
                        <a:t>Environment </a:t>
                      </a:r>
                    </a:p>
                  </a:txBody>
                </a:tc>
                <a:tc>
                  <a:txBody>
                    <a:bodyPr/>
                    <a:lstStyle/>
                    <a:p>
                      <a:pPr/>
                      <a:r>
                        <a:rPr lang="zh-CN"/>
                        <a:t>Dynamical System</a:t>
                      </a:r>
                    </a:p>
                  </a:txBody>
                </a:tc>
              </a:tr>
              <a:tr h="381000">
                <a:tc>
                  <a:txBody>
                    <a:bodyPr/>
                    <a:lstStyle/>
                    <a:p>
                      <a:pPr/>
                      <a:r>
                        <a:rPr lang="zh-CN"/>
                        <a:t>Planning vs Learning distribution </a:t>
                      </a:r>
                    </a:p>
                  </a:txBody>
                </a:tc>
                <a:tc>
                  <a:txBody>
                    <a:bodyPr/>
                    <a:lstStyle/>
                    <a:p>
                      <a:pPr/>
                      <a:r>
                        <a:rPr lang="zh-CN"/>
                        <a:t>Solving a DP problem with model-based or model free simulation </a:t>
                      </a:r>
                    </a:p>
                  </a:txBody>
                </a:tc>
              </a:tr>
            </a:tbl>
          </a:graphicData>
        </a:graphic>
      </p:graphicFrame>
      <p:sp>
        <p:nvSpPr>
          <p:cNvPr id="4" name=""/>
          <p:cNvSpPr txBox="1"/>
          <p:nvPr/>
        </p:nvSpPr>
        <p:spPr>
          <a:xfrm>
            <a:off x="944016" y="805190"/>
            <a:ext cx="8829328" cy="999547"/>
          </a:xfrm>
          <a:prstGeom prst="rect">
            <a:avLst/>
          </a:prstGeom>
          <a:ln w="12700">
            <a:prstDash val="solid"/>
          </a:ln>
        </p:spPr>
        <p:txBody>
          <a:bodyPr/>
          <a:lstStyle/>
          <a:p>
            <a:pPr/>
            <a:r>
              <a:rPr lang="zh-CN" sz="2400" b="1"/>
              <a:t>Comparison between RL and DP </a:t>
            </a:r>
          </a:p>
          <a:p>
            <a:pPr/>
            <a:r>
              <a:rPr lang="zh-CN"/>
              <a:t>(Reinforcement Learning and Optimal control by Dimitri Bertsekas)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pic>
        <p:nvPicPr>
          <p:cNvPr id="3" name=""/>
          <p:cNvPicPr/>
          <p:nvPr/>
        </p:nvPicPr>
        <p:blipFill>
          <a:blip r:embed="rId2"/>
          <a:stretch/>
        </p:blipFill>
        <p:spPr>
          <a:xfrm rot="0">
            <a:off x="1437736" y="0"/>
            <a:ext cx="9316528"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1294404" y="1132043"/>
            <a:ext cx="8730129" cy="4913157"/>
          </a:xfrm>
          <a:prstGeom prst="rect">
            <a:avLst/>
          </a:prstGeom>
          <a:ln w="12700">
            <a:prstDash val="solid"/>
          </a:ln>
        </p:spPr>
        <p:txBody>
          <a:bodyPr/>
          <a:lstStyle/>
          <a:p>
            <a:pPr/>
            <a:r>
              <a:rPr lang="zh-CN" sz="2400" b="1"/>
              <a:t>Next：</a:t>
            </a:r>
          </a:p>
          <a:p>
            <a:pPr/>
            <a:r>
              <a:rPr lang="zh-CN" sz="2400"/>
              <a:t>What's the relation of the methods of control theory with the algorithms in RL?</a:t>
            </a:r>
          </a:p>
          <a:p>
            <a:pPr marL="310896" indent="-310896">
              <a:buFont typeface="Zapf Dingbats" charset="0"/>
              <a:buChar char="✧"/>
            </a:pPr>
            <a:r>
              <a:rPr lang="zh-CN" sz="1600" b="0">
                <a:solidFill>
                  <a:srgbClr val="121212"/>
                </a:solidFill>
                <a:highlight>
                  <a:srgbClr val="FFFFFF"/>
                </a:highlight>
                <a:latin typeface="-apple-system"/>
                <a:ea typeface="-apple-system"/>
              </a:rPr>
              <a:t>Pontryagin's maximum principle，PMP</a:t>
            </a:r>
          </a:p>
          <a:p>
            <a:pPr marL="310896" indent="-310896">
              <a:buFont typeface="Zapf Dingbats" charset="0"/>
              <a:buChar char="✧"/>
            </a:pPr>
            <a:r>
              <a:rPr lang="zh-CN" sz="1600" b="0">
                <a:solidFill>
                  <a:srgbClr val="121212"/>
                </a:solidFill>
                <a:highlight>
                  <a:srgbClr val="FFFFFF"/>
                </a:highlight>
                <a:latin typeface="-apple-system"/>
                <a:ea typeface="-apple-system"/>
              </a:rPr>
              <a:t>Hamilton-Jacobi-Bellman(HJB)</a:t>
            </a:r>
          </a:p>
          <a:p>
            <a:pPr marL="0" indent="0">
              <a:buNone/>
            </a:pPr>
            <a:endParaRPr lang="zh-CN" sz="1600" b="0">
              <a:solidFill>
                <a:srgbClr val="121212"/>
              </a:solidFill>
              <a:highlight>
                <a:srgbClr val="FFFFFF"/>
              </a:highlight>
              <a:latin typeface="-apple-system"/>
              <a:ea typeface="-apple-system"/>
            </a:endParaRPr>
          </a:p>
          <a:p>
            <a:pPr marL="0" indent="0">
              <a:buNone/>
            </a:pPr>
            <a:endParaRPr lang="zh-CN" sz="1600" b="0">
              <a:solidFill>
                <a:srgbClr val="121212"/>
              </a:solidFill>
              <a:highlight>
                <a:srgbClr val="FFFFFF"/>
              </a:highlight>
              <a:latin typeface="-apple-system"/>
              <a:ea typeface="-apple-system"/>
            </a:endParaRPr>
          </a:p>
        </p:txBody>
      </p:sp>
    </p:spTree>
  </p:cSld>
  <p:clrMapOvr>
    <a:masterClrMapping/>
  </p:clrMapOvr>
</p:sld>
</file>

<file path=ppt/slides/slide5.xml><?xml version="1.0" encoding="utf-8"?>
<p:sld xmlns:ahyp="http://schemas.microsoft.com/office/drawing/2018/hyperlinkcolor"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rot="0" flipH="0" flipV="0">
            <a:off x="786703" y="347619"/>
            <a:ext cx="7114534" cy="632107"/>
          </a:xfrm>
          <a:prstGeom prst="rect">
            <a:avLst/>
          </a:prstGeom>
          <a:ln w="12700">
            <a:prstDash val="solid"/>
          </a:ln>
        </p:spPr>
        <p:txBody>
          <a:bodyPr/>
          <a:lstStyle/>
          <a:p>
            <a:pPr/>
            <a:r>
              <a:rPr lang="zh-CN" sz="2400" b="1"/>
              <a:t>More learning resources:</a:t>
            </a:r>
          </a:p>
        </p:txBody>
      </p:sp>
      <p:sp>
        <p:nvSpPr>
          <p:cNvPr id="4" name=""/>
          <p:cNvSpPr txBox="1"/>
          <p:nvPr/>
        </p:nvSpPr>
        <p:spPr>
          <a:xfrm rot="0" flipH="0" flipV="0">
            <a:off x="889317" y="1338536"/>
            <a:ext cx="10004813" cy="5253640"/>
          </a:xfrm>
          <a:prstGeom prst="rect">
            <a:avLst/>
          </a:prstGeom>
          <a:ln w="12700">
            <a:prstDash val="solid"/>
          </a:ln>
        </p:spPr>
        <p:txBody>
          <a:bodyPr/>
          <a:lstStyle/>
          <a:p>
            <a:pPr/>
            <a:r>
              <a:rPr lang="zh-CN" sz="1800" b="1">
                <a:solidFill>
                  <a:srgbClr val="000000"/>
                </a:solidFill>
                <a:latin typeface="微软雅黑"/>
                <a:ea typeface="微软雅黑"/>
              </a:rPr>
              <a:t>Open source:</a:t>
            </a:r>
          </a:p>
          <a:p>
            <a:pPr/>
            <a:r>
              <a:rPr lang="zh-CN" sz="1800">
                <a:solidFill>
                  <a:srgbClr val="000000"/>
                </a:solidFill>
                <a:latin typeface="微软雅黑"/>
                <a:ea typeface="微软雅黑"/>
              </a:rPr>
              <a:t>deepmind</a:t>
            </a:r>
            <a:r>
              <a:rPr lang="zh-CN" sz="1800">
                <a:solidFill>
                  <a:srgbClr val="000000"/>
                </a:solidFill>
                <a:latin typeface="微软雅黑"/>
                <a:ea typeface="微软雅黑"/>
              </a:rPr>
              <a:t>  </a:t>
            </a:r>
            <a:r>
              <a:rPr lang="zh-CN" sz="1800" u="sng">
                <a:solidFill>
                  <a:srgbClr val="000000"/>
                </a:solidFill>
                <a:latin typeface="微软雅黑"/>
                <a:ea typeface="微软雅黑"/>
              </a:rPr>
              <a:t>https://khipu.ai/program/</a:t>
            </a:r>
            <a:r>
              <a:rPr lang="zh-CN" sz="1800">
                <a:solidFill>
                  <a:srgbClr val="000000"/>
                </a:solidFill>
                <a:latin typeface="微软雅黑"/>
                <a:ea typeface="微软雅黑"/>
              </a:rPr>
              <a:t>  （</a:t>
            </a:r>
            <a:r>
              <a:rPr lang="zh-CN" sz="1800" b="1">
                <a:solidFill>
                  <a:srgbClr val="000000"/>
                </a:solidFill>
                <a:highlight>
                  <a:srgbClr val="FFFFFF"/>
                </a:highlight>
                <a:latin typeface="微软雅黑"/>
                <a:ea typeface="微软雅黑"/>
              </a:rPr>
              <a:t>Nando de Freitas</a:t>
            </a:r>
            <a:r>
              <a:rPr lang="zh-CN" sz="1800">
                <a:solidFill>
                  <a:srgbClr val="000000"/>
                </a:solidFill>
                <a:latin typeface="微软雅黑"/>
                <a:ea typeface="微软雅黑"/>
              </a:rPr>
              <a:t>）</a:t>
            </a:r>
            <a:r>
              <a:rPr lang="zh-CN" sz="1800">
                <a:solidFill>
                  <a:srgbClr val="000000"/>
                </a:solidFill>
                <a:latin typeface="微软雅黑"/>
                <a:ea typeface="微软雅黑"/>
                <a:hlinkClick r:id="rId2">
                  <a:extLst>
                    <a:ext uri="{A12FA001-AC4F-418D-AE19-62706E023703}">
                      <ahyp:hlinkClr xmlns:ahyp="http://schemas.microsoft.com/office/drawing/2018/hyperlinkcolor" val="tx"/>
                    </a:ext>
                  </a:extLst>
                </a:hlinkClick>
              </a:rPr>
              <a:t> </a:t>
            </a:r>
            <a:r>
              <a:rPr lang="zh-CN" sz="1800" u="sng">
                <a:solidFill>
                  <a:srgbClr val="000000"/>
                </a:solidFill>
                <a:latin typeface="微软雅黑"/>
                <a:ea typeface="微软雅黑"/>
                <a:hlinkClick r:id="rId2">
                  <a:extLst>
                    <a:ext uri="{A12FA001-AC4F-418D-AE19-62706E023703}">
                      <ahyp:hlinkClr xmlns:ahyp="http://schemas.microsoft.com/office/drawing/2018/hyperlinkcolor" val="tx"/>
                    </a:ext>
                  </a:extLst>
                </a:hlinkClick>
              </a:rPr>
              <a:t>Video</a:t>
            </a:r>
            <a:r>
              <a:rPr lang="zh-CN" sz="1800">
                <a:solidFill>
                  <a:srgbClr val="000000"/>
                </a:solidFill>
                <a:latin typeface="微软雅黑"/>
                <a:ea typeface="微软雅黑"/>
                <a:hlinkClick r:id="rId2">
                  <a:extLst>
                    <a:ext uri="{A12FA001-AC4F-418D-AE19-62706E023703}">
                      <ahyp:hlinkClr xmlns:ahyp="http://schemas.microsoft.com/office/drawing/2018/hyperlinkcolor" val="tx"/>
                    </a:ext>
                  </a:extLst>
                </a:hlinkClick>
              </a:rPr>
              <a:t>,</a:t>
            </a:r>
            <a:r>
              <a:rPr lang="zh-CN" sz="1800">
                <a:solidFill>
                  <a:srgbClr val="000000"/>
                </a:solidFill>
                <a:latin typeface="微软雅黑"/>
                <a:ea typeface="微软雅黑"/>
              </a:rPr>
              <a:t> </a:t>
            </a:r>
            <a:r>
              <a:rPr lang="zh-CN" sz="1800" u="sng">
                <a:solidFill>
                  <a:srgbClr val="000000"/>
                </a:solidFill>
                <a:latin typeface="微软雅黑"/>
                <a:ea typeface="微软雅黑"/>
              </a:rPr>
              <a:t>Slides</a:t>
            </a:r>
          </a:p>
          <a:p>
            <a:pPr/>
            <a:endParaRPr lang="zh-CN" sz="1400" u="sng">
              <a:solidFill>
                <a:srgbClr val="000000"/>
              </a:solidFill>
              <a:latin typeface="Helvetica"/>
              <a:ea typeface="Helvetica"/>
            </a:endParaRPr>
          </a:p>
          <a:p>
            <a:pPr/>
            <a:r>
              <a:rPr lang="zh-CN" sz="1800" u="sng">
                <a:solidFill>
                  <a:srgbClr val="000000"/>
                </a:solidFill>
                <a:latin typeface="微软雅黑"/>
                <a:ea typeface="微软雅黑"/>
              </a:rPr>
              <a:t>MIT </a:t>
            </a:r>
            <a:r>
              <a:rPr lang="zh-CN" sz="1800" u="sng">
                <a:solidFill>
                  <a:srgbClr val="000000"/>
                </a:solidFill>
                <a:latin typeface="微软雅黑"/>
                <a:ea typeface="微软雅黑"/>
              </a:rPr>
              <a:t>http://www.athenasc.com/dpbook.html </a:t>
            </a:r>
          </a:p>
          <a:p>
            <a:pPr/>
            <a:endParaRPr lang="zh-CN" sz="1800" u="sng">
              <a:solidFill>
                <a:srgbClr val="000000"/>
              </a:solidFill>
              <a:latin typeface="微软雅黑"/>
              <a:ea typeface="微软雅黑"/>
            </a:endParaRPr>
          </a:p>
          <a:p>
            <a:pPr/>
            <a:r>
              <a:rPr lang="zh-CN" sz="1800" u="sng">
                <a:solidFill>
                  <a:srgbClr val="000000"/>
                </a:solidFill>
                <a:latin typeface="微软雅黑"/>
                <a:ea typeface="微软雅黑"/>
              </a:rPr>
              <a:t>Berkeley  </a:t>
            </a:r>
            <a:r>
              <a:rPr lang="zh-CN" sz="1800" u="sng">
                <a:solidFill>
                  <a:srgbClr val="000000"/>
                </a:solidFill>
                <a:latin typeface="微软雅黑"/>
                <a:ea typeface="微软雅黑"/>
              </a:rPr>
              <a:t>http://rail.eecs.berkeley.edu/deeprlcourse/</a:t>
            </a:r>
          </a:p>
          <a:p>
            <a:pPr/>
            <a:endParaRPr lang="zh-CN" sz="1200" u="sng">
              <a:solidFill>
                <a:srgbClr val="000000"/>
              </a:solidFill>
              <a:latin typeface="Helvetica"/>
              <a:ea typeface="Helvetica"/>
            </a:endParaRPr>
          </a:p>
          <a:p>
            <a:pPr/>
            <a:r>
              <a:rPr lang="zh-CN" sz="1800" u="sng">
                <a:solidFill>
                  <a:srgbClr val="000000"/>
                </a:solidFill>
                <a:latin typeface="微软雅黑"/>
                <a:ea typeface="微软雅黑"/>
              </a:rPr>
              <a:t>CMU</a:t>
            </a:r>
            <a:r>
              <a:rPr lang="zh-CN" sz="1800" u="sng">
                <a:solidFill>
                  <a:srgbClr val="000000"/>
                </a:solidFill>
                <a:latin typeface="微软雅黑"/>
                <a:ea typeface="微软雅黑"/>
              </a:rPr>
              <a:t> </a:t>
            </a:r>
            <a:r>
              <a:rPr lang="zh-CN" sz="1800" u="sng">
                <a:solidFill>
                  <a:srgbClr val="000000"/>
                </a:solidFill>
                <a:latin typeface="微软雅黑"/>
                <a:ea typeface="微软雅黑"/>
              </a:rPr>
              <a:t>http://www.andrew.cmu.edu/course/10-703/</a:t>
            </a:r>
            <a:r>
              <a:rPr lang="zh-CN" sz="1800" u="sng">
                <a:solidFill>
                  <a:srgbClr val="000000"/>
                </a:solidFill>
                <a:latin typeface="微软雅黑"/>
                <a:ea typeface="微软雅黑"/>
              </a:rPr>
              <a:t>  </a:t>
            </a:r>
          </a:p>
          <a:p>
            <a:pPr/>
            <a:endParaRPr lang="zh-CN" sz="1800" u="sng">
              <a:solidFill>
                <a:srgbClr val="000000"/>
              </a:solidFill>
              <a:latin typeface="微软雅黑"/>
              <a:ea typeface="微软雅黑"/>
            </a:endParaRPr>
          </a:p>
          <a:p>
            <a:pPr/>
            <a:r>
              <a:rPr lang="zh-CN" sz="1800">
                <a:solidFill>
                  <a:srgbClr val="333333"/>
                </a:solidFill>
                <a:latin typeface="-apple-system"/>
                <a:ea typeface="-apple-system"/>
              </a:rPr>
              <a:t>OpenAI SpinningUp </a:t>
            </a:r>
            <a:r>
              <a:rPr lang="zh-CN" sz="1800" u="sng">
                <a:solidFill>
                  <a:srgbClr val="FF0000"/>
                </a:solidFill>
                <a:latin typeface="-apple-system"/>
                <a:ea typeface="-apple-system"/>
              </a:rPr>
              <a:t>https://github.com/openai/spinningup</a:t>
            </a:r>
            <a:r>
              <a:rPr lang="zh-CN" sz="1800">
                <a:solidFill>
                  <a:srgbClr val="FF0000"/>
                </a:solidFill>
                <a:latin typeface="-apple-system"/>
                <a:ea typeface="-apple-system"/>
              </a:rPr>
              <a:t> </a:t>
            </a:r>
          </a:p>
          <a:p>
            <a:pPr/>
            <a:r>
              <a:rPr lang="zh-CN" sz="1800" u="sng">
                <a:solidFill>
                  <a:srgbClr val="1E6FFF"/>
                </a:solidFill>
                <a:latin typeface="-apple-system"/>
                <a:ea typeface="-apple-system"/>
              </a:rPr>
              <a:t>https://www.zhihu.com/question/49230922</a:t>
            </a:r>
            <a:r>
              <a:rPr lang="zh-CN" sz="1800">
                <a:solidFill>
                  <a:srgbClr val="333333"/>
                </a:solidFill>
                <a:latin typeface="-apple-system"/>
                <a:ea typeface="-apple-system"/>
              </a:rPr>
              <a:t> </a:t>
            </a:r>
          </a:p>
          <a:p>
            <a:pPr/>
            <a:r>
              <a:rPr lang="zh-CN" sz="1800">
                <a:solidFill>
                  <a:srgbClr val="FF0000"/>
                </a:solidFill>
                <a:latin typeface="-apple-system"/>
                <a:ea typeface="-apple-system"/>
              </a:rPr>
              <a:t>Introduction</a:t>
            </a:r>
            <a:r>
              <a:rPr lang="zh-CN" sz="1800">
                <a:solidFill>
                  <a:srgbClr val="333333"/>
                </a:solidFill>
                <a:latin typeface="-apple-system"/>
                <a:ea typeface="-apple-system"/>
              </a:rPr>
              <a:t> </a:t>
            </a:r>
            <a:r>
              <a:rPr lang="zh-CN" sz="1800" u="sng">
                <a:solidFill>
                  <a:srgbClr val="1E6FFF"/>
                </a:solidFill>
                <a:latin typeface="-apple-system"/>
                <a:ea typeface="-apple-system"/>
              </a:rPr>
              <a:t>https://spinningup.openai.com/en/latest/spinningup/rl_intro.html</a:t>
            </a:r>
          </a:p>
          <a:p>
            <a:pPr/>
            <a:r>
              <a:rPr lang="zh-CN" sz="1800">
                <a:solidFill>
                  <a:srgbClr val="FF0000"/>
                </a:solidFill>
                <a:latin typeface="-apple-system"/>
                <a:ea typeface="-apple-system"/>
              </a:rPr>
              <a:t>Deep RL Researcher</a:t>
            </a:r>
            <a:r>
              <a:rPr lang="zh-CN" sz="1800">
                <a:solidFill>
                  <a:srgbClr val="333333"/>
                </a:solidFill>
                <a:latin typeface="-apple-system"/>
                <a:ea typeface="-apple-system"/>
              </a:rPr>
              <a:t> </a:t>
            </a:r>
            <a:r>
              <a:rPr lang="zh-CN" sz="1800" u="sng">
                <a:solidFill>
                  <a:srgbClr val="1E6FFF"/>
                </a:solidFill>
                <a:latin typeface="-apple-system"/>
                <a:ea typeface="-apple-system"/>
              </a:rPr>
              <a:t>https://spinningup.openai.com/en/latest/spinningup/spinningup.html</a:t>
            </a:r>
          </a:p>
          <a:p>
            <a:pPr/>
            <a:endParaRPr lang="zh-CN" sz="1400" u="sng">
              <a:solidFill>
                <a:srgbClr val="EE5B33"/>
              </a:solidFill>
              <a:latin typeface="Helvetica"/>
              <a:ea typeface="Helvetica"/>
            </a:endParaRPr>
          </a:p>
          <a:p>
            <a:pPr/>
            <a:endParaRPr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a:xfrm rot="0" flipH="0" flipV="0">
            <a:off x="838200" y="839258"/>
            <a:ext cx="10515600" cy="851430"/>
          </a:xfrm>
        </p:spPr>
        <p:txBody>
          <a:bodyPr anchor="ctr"/>
          <a:lstStyle/>
          <a:p>
            <a:pPr/>
            <a:r>
              <a:rPr lang="zh-CN"/>
              <a:t>Outline for today </a:t>
            </a:r>
          </a:p>
        </p:txBody>
      </p:sp>
      <p:sp>
        <p:nvSpPr>
          <p:cNvPr id="3" name="内容占位符 2"/>
          <p:cNvSpPr/>
          <p:nvPr>
            <p:ph idx="1"/>
          </p:nvPr>
        </p:nvSpPr>
        <p:spPr>
          <a:xfrm rot="0" flipH="0" flipV="0">
            <a:off x="838200" y="2062692"/>
            <a:ext cx="10515600" cy="4114271"/>
          </a:xfrm>
        </p:spPr>
        <p:txBody>
          <a:bodyPr/>
          <a:lstStyle/>
          <a:p>
            <a:pPr/>
            <a:r>
              <a:rPr lang="zh-CN"/>
              <a:t>Introduction to Reinforcement Learning</a:t>
            </a:r>
          </a:p>
          <a:p>
            <a:pPr/>
            <a:r>
              <a:rPr lang="zh-CN">
                <a:solidFill>
                  <a:srgbClr val="D9D9D9"/>
                </a:solidFill>
              </a:rPr>
              <a:t>Mathematical formulation of RL </a:t>
            </a:r>
          </a:p>
          <a:p>
            <a:pPr/>
            <a:r>
              <a:rPr lang="zh-CN">
                <a:solidFill>
                  <a:srgbClr val="D9D9D9"/>
                </a:solidFill>
              </a:rPr>
              <a:t>Value-based learning, </a:t>
            </a:r>
            <a:r>
              <a:rPr lang="zh-CN">
                <a:solidFill>
                  <a:srgbClr val="D9D9D9"/>
                </a:solidFill>
              </a:rPr>
              <a:t>Policy Gradient and the combination</a:t>
            </a:r>
          </a:p>
          <a:p>
            <a:pPr/>
            <a:r>
              <a:rPr lang="zh-CN">
                <a:solidFill>
                  <a:srgbClr val="D9D9D9"/>
                </a:solidFill>
              </a:rPr>
              <a:t>Connections with optimal control </a:t>
            </a:r>
          </a:p>
          <a:p>
            <a:pPr marL="0" indent="0">
              <a:buNone/>
            </a:pPr>
            <a:endParaRPr lang="zh-CN"/>
          </a:p>
          <a:p>
            <a:pPr marL="0" indent="0">
              <a:buNone/>
            </a:pPr>
            <a:endParaRPr lang="zh-CN"/>
          </a:p>
          <a:p>
            <a:pPr/>
            <a:endParaRPr lang="zh-CN"/>
          </a:p>
          <a:p>
            <a:pPr/>
            <a:endParaRPr lang="zh-CN"/>
          </a:p>
          <a:p>
            <a:pPr/>
            <a:endParaRPr lang="zh-CN"/>
          </a:p>
          <a:p>
            <a:pPr/>
            <a:endParaRPr 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2" name="标题 1"/>
          <p:cNvSpPr/>
          <p:nvPr>
            <p:ph type="title"/>
          </p:nvPr>
        </p:nvSpPr>
        <p:spPr/>
        <p:txBody>
          <a:bodyPr anchor="ctr"/>
          <a:lstStyle/>
          <a:p>
            <a:pPr/>
            <a:r>
              <a:rPr lang="zh-CN"/>
              <a:t>What is reinforcement learning?</a:t>
            </a:r>
          </a:p>
        </p:txBody>
      </p:sp>
      <p:pic>
        <p:nvPicPr>
          <p:cNvPr id="3" name=""/>
          <p:cNvPicPr/>
          <p:nvPr>
            <p:ph idx="1"/>
          </p:nvPr>
        </p:nvPicPr>
        <p:blipFill>
          <a:blip r:embed="rId2"/>
          <a:stretch/>
        </p:blipFill>
        <p:spPr>
          <a:xfrm rot="0" flipH="0" flipV="0">
            <a:off x="1338146" y="2475571"/>
            <a:ext cx="9155151" cy="3443258"/>
          </a:xfrm>
          <a:prstGeom prst="rect">
            <a:avLst/>
          </a:prstGeom>
        </p:spPr>
      </p:pic>
      <p:sp>
        <p:nvSpPr>
          <p:cNvPr id="4" name=""/>
          <p:cNvSpPr txBox="1"/>
          <p:nvPr/>
        </p:nvSpPr>
        <p:spPr>
          <a:xfrm>
            <a:off x="791737" y="1460810"/>
            <a:ext cx="10649415" cy="970156"/>
          </a:xfrm>
          <a:prstGeom prst="rect">
            <a:avLst/>
          </a:prstGeom>
          <a:ln w="12700">
            <a:prstDash val="solid"/>
          </a:ln>
        </p:spPr>
        <p:txBody>
          <a:bodyPr/>
          <a:lstStyle/>
          <a:p>
            <a:pPr/>
            <a:r>
              <a:rPr lang="zh-CN" b="1"/>
              <a:t>Problems</a:t>
            </a:r>
            <a:r>
              <a:rPr lang="zh-CN"/>
              <a:t>: an agent interacting with an environment, which provides numeric reward signals. </a:t>
            </a:r>
          </a:p>
          <a:p>
            <a:pPr/>
            <a:r>
              <a:rPr lang="zh-CN" b="1"/>
              <a:t>Goal</a:t>
            </a:r>
            <a:r>
              <a:rPr lang="zh-CN"/>
              <a:t>: to learn how to take actions in order to maximize total reward.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a:off x="530170" y="701192"/>
            <a:ext cx="5335900" cy="872214"/>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a:r>
              <a:rPr lang="zh-CN" sz="2800" b="1"/>
              <a:t>Applications</a:t>
            </a:r>
          </a:p>
        </p:txBody>
      </p:sp>
      <p:pic>
        <p:nvPicPr>
          <p:cNvPr id="4" name=""/>
          <p:cNvPicPr/>
          <p:nvPr/>
        </p:nvPicPr>
        <p:blipFill>
          <a:blip r:embed="rId2"/>
          <a:srcRect l="421" t="24642" r="-421" b="-12321"/>
          <a:stretch/>
        </p:blipFill>
        <p:spPr>
          <a:xfrm rot="0" flipH="0" flipV="0">
            <a:off x="491130" y="1671557"/>
            <a:ext cx="11599333" cy="48629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descr=""/>
        <p:cNvGrpSpPr/>
        <p:nvPr/>
      </p:nvGrpSpPr>
      <p:grpSpPr/>
      <p:sp>
        <p:nvSpPr>
          <p:cNvPr id="3" name=""/>
          <p:cNvSpPr txBox="1"/>
          <p:nvPr/>
        </p:nvSpPr>
        <p:spPr>
          <a:xfrm>
            <a:off x="530170" y="701192"/>
            <a:ext cx="5335900" cy="872214"/>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a:r>
              <a:rPr lang="zh-CN" sz="2800" b="1"/>
              <a:t>Applications</a:t>
            </a:r>
          </a:p>
        </p:txBody>
      </p:sp>
      <p:pic>
        <p:nvPicPr>
          <p:cNvPr id="4" name=""/>
          <p:cNvPicPr/>
          <p:nvPr/>
        </p:nvPicPr>
        <p:blipFill>
          <a:blip r:embed="rId2"/>
          <a:srcRect l="0" t="15082" r="0" b="0"/>
          <a:stretch/>
        </p:blipFill>
        <p:spPr>
          <a:xfrm rot="0" flipH="0" flipV="0">
            <a:off x="355664" y="1487200"/>
            <a:ext cx="11785600" cy="4374940"/>
          </a:xfrm>
          <a:prstGeom prst="rect">
            <a:avLst/>
          </a:prstGeom>
        </p:spPr>
      </p:pic>
    </p:spTree>
  </p:cSld>
  <p:clrMapOvr>
    <a:masterClrMapping/>
  </p:clrMapOvr>
</p:sld>
</file>