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bleStyles.xml" ContentType="application/vnd.openxmlformats-officedocument.presentationml.tableStyl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56182667be4b49ed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lvl1pPr marL="0" lvl="0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1pPr>
    <a:lvl2pPr marL="457200" lvl="1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2pPr>
    <a:lvl3pPr marL="914400" lvl="2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3pPr>
    <a:lvl4pPr marL="1371600" lvl="3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4pPr>
    <a:lvl5pPr marL="1828800" lvl="4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5pPr>
    <a:lvl6pPr marL="2286000" lvl="5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6pPr>
    <a:lvl7pPr marL="2743200" lvl="6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7pPr>
    <a:lvl8pPr marL="3200400" lvl="7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8pPr>
    <a:lvl9pPr marL="3657600" lvl="8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9pPr>
  </p:defaultTextStyle>
</p:presentation>
</file>

<file path=ppt/tableStyles.xml><?xml version="1.0" encoding="utf-8"?>
<a:tblStyleLst xmlns:a="http://schemas.openxmlformats.org/drawingml/2006/main" def="{5C22544A-7EE6-4342-B048-85BDC9FD1C3A}">
  <a:tblStyle styleId="{58542034-FE4F-4ADA-92B8-4CA66D0F0DF3}" styleName="腾讯文档-基本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theme" Target="/ppt/slideMasters/theme/theme1.xml" Id="rId2" /><Relationship Type="http://schemas.openxmlformats.org/officeDocument/2006/relationships/slide" Target="/ppt/slides/slide1.xml" Id="rId3" /><Relationship Type="http://schemas.openxmlformats.org/officeDocument/2006/relationships/slide" Target="/ppt/slides/slide2.xml" Id="rId4" /><Relationship Type="http://schemas.openxmlformats.org/officeDocument/2006/relationships/slide" Target="/ppt/slides/slide3.xml" Id="rId5" /><Relationship Type="http://schemas.openxmlformats.org/officeDocument/2006/relationships/slide" Target="/ppt/slides/slide4.xml" Id="rId6" /><Relationship Type="http://schemas.openxmlformats.org/officeDocument/2006/relationships/slide" Target="/ppt/slides/slide5.xml" Id="rId7" /><Relationship Type="http://schemas.openxmlformats.org/officeDocument/2006/relationships/slide" Target="/ppt/slides/slide6.xml" Id="rId8" /><Relationship Type="http://schemas.openxmlformats.org/officeDocument/2006/relationships/slide" Target="/ppt/slides/slide7.xml" Id="rId9" /><Relationship Type="http://schemas.openxmlformats.org/officeDocument/2006/relationships/slide" Target="/ppt/slides/slide8.xml" Id="rId10" /><Relationship Type="http://schemas.openxmlformats.org/officeDocument/2006/relationships/slide" Target="/ppt/slides/slide9.xml" Id="rId11" /><Relationship Type="http://schemas.openxmlformats.org/officeDocument/2006/relationships/slide" Target="/ppt/slides/slide10.xml" Id="rId12" /><Relationship Type="http://schemas.openxmlformats.org/officeDocument/2006/relationships/slide" Target="/ppt/slides/slide11.xml" Id="rId13" /><Relationship Type="http://schemas.openxmlformats.org/officeDocument/2006/relationships/slide" Target="/ppt/slides/slide12.xml" Id="rId14" /><Relationship Type="http://schemas.openxmlformats.org/officeDocument/2006/relationships/slide" Target="/ppt/slides/slide13.xml" Id="rId15" /><Relationship Type="http://schemas.openxmlformats.org/officeDocument/2006/relationships/slide" Target="/ppt/slides/slide14.xml" Id="rId16" /><Relationship Type="http://schemas.openxmlformats.org/officeDocument/2006/relationships/slide" Target="/ppt/slides/slide15.xml" Id="rId17" /><Relationship Type="http://schemas.openxmlformats.org/officeDocument/2006/relationships/slide" Target="/ppt/slides/slide16.xml" Id="rId18" /><Relationship Type="http://schemas.openxmlformats.org/officeDocument/2006/relationships/slide" Target="/ppt/slides/slide17.xml" Id="rId19" /><Relationship Type="http://schemas.openxmlformats.org/officeDocument/2006/relationships/slide" Target="/ppt/slides/slide18.xml" Id="rId20" /><Relationship Type="http://schemas.openxmlformats.org/officeDocument/2006/relationships/slide" Target="/ppt/slides/slide19.xml" Id="rId21" /><Relationship Type="http://schemas.openxmlformats.org/officeDocument/2006/relationships/slide" Target="/ppt/slides/slide20.xml" Id="rId22" /><Relationship Type="http://schemas.openxmlformats.org/officeDocument/2006/relationships/slide" Target="/ppt/slides/slide21.xml" Id="rId23" /><Relationship Type="http://schemas.openxmlformats.org/officeDocument/2006/relationships/slide" Target="/ppt/slides/slide22.xml" Id="rId24" /><Relationship Type="http://schemas.openxmlformats.org/officeDocument/2006/relationships/slide" Target="/ppt/slides/slide23.xml" Id="rId25" /><Relationship Type="http://schemas.openxmlformats.org/officeDocument/2006/relationships/slide" Target="/ppt/slides/slide24.xml" Id="rId26" /><Relationship Type="http://schemas.openxmlformats.org/officeDocument/2006/relationships/slide" Target="/ppt/slides/slide25.xml" Id="rId27" /><Relationship Type="http://schemas.openxmlformats.org/officeDocument/2006/relationships/slide" Target="/ppt/slides/slide26.xml" Id="rId28" /><Relationship Type="http://schemas.openxmlformats.org/officeDocument/2006/relationships/slide" Target="/ppt/slides/slide27.xml" Id="rId29" /><Relationship Type="http://schemas.openxmlformats.org/officeDocument/2006/relationships/slide" Target="/ppt/slides/slide28.xml" Id="rId30" /><Relationship Type="http://schemas.openxmlformats.org/officeDocument/2006/relationships/slide" Target="/ppt/slides/slide29.xml" Id="rId31" /><Relationship Type="http://schemas.openxmlformats.org/officeDocument/2006/relationships/slide" Target="/ppt/slides/slide30.xml" Id="rId32" /><Relationship Type="http://schemas.openxmlformats.org/officeDocument/2006/relationships/slide" Target="/ppt/slides/slide31.xml" Id="rId33" /><Relationship Type="http://schemas.openxmlformats.org/officeDocument/2006/relationships/slide" Target="/ppt/slides/slide32.xml" Id="rId34" /><Relationship Type="http://schemas.openxmlformats.org/officeDocument/2006/relationships/slide" Target="/ppt/slides/slide33.xml" Id="rId35" /><Relationship Type="http://schemas.openxmlformats.org/officeDocument/2006/relationships/slide" Target="/ppt/slides/slide34.xml" Id="rId36" /><Relationship Type="http://schemas.openxmlformats.org/officeDocument/2006/relationships/slide" Target="/ppt/slides/slide35.xml" Id="rId37" /><Relationship Type="http://schemas.openxmlformats.org/officeDocument/2006/relationships/slide" Target="/ppt/slides/slide36.xml" Id="rId38" /><Relationship Type="http://schemas.openxmlformats.org/officeDocument/2006/relationships/slide" Target="/ppt/slides/slide37.xml" Id="rId39" /><Relationship Type="http://schemas.openxmlformats.org/officeDocument/2006/relationships/slide" Target="/ppt/slides/slide38.xml" Id="rId40" /><Relationship Type="http://schemas.openxmlformats.org/officeDocument/2006/relationships/slide" Target="/ppt/slides/slide39.xml" Id="rId41" /><Relationship Type="http://schemas.openxmlformats.org/officeDocument/2006/relationships/slide" Target="/ppt/slides/slide40.xml" Id="rId42" /><Relationship Type="http://schemas.openxmlformats.org/officeDocument/2006/relationships/slide" Target="/ppt/slides/slide41.xml" Id="rId43" /><Relationship Type="http://schemas.openxmlformats.org/officeDocument/2006/relationships/slide" Target="/ppt/slides/slide42.xml" Id="rId44" /><Relationship Type="http://schemas.openxmlformats.org/officeDocument/2006/relationships/slide" Target="/ppt/slides/slide43.xml" Id="rId45" /><Relationship Type="http://schemas.openxmlformats.org/officeDocument/2006/relationships/slide" Target="/ppt/slides/slide44.xml" Id="rId46" /><Relationship Type="http://schemas.openxmlformats.org/officeDocument/2006/relationships/slide" Target="/ppt/slides/slide45.xml" Id="rId47" /><Relationship Type="http://schemas.openxmlformats.org/officeDocument/2006/relationships/slide" Target="/ppt/slides/slide46.xml" Id="rId48" /><Relationship Type="http://schemas.openxmlformats.org/officeDocument/2006/relationships/slide" Target="/ppt/slides/slide47.xml" Id="rId49" /><Relationship Type="http://schemas.openxmlformats.org/officeDocument/2006/relationships/tableStyles" Target="/ppt/tableStyles.xml" Id="rId5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47023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949908"/>
            <a:ext cx="9144000" cy="1655762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4446104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/>
          <p:nvPr>
            <p:ph idx="10"/>
          </p:nvPr>
        </p:nvSpPr>
        <p:spPr>
          <a:xfrm>
            <a:off x="8054009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4" name="内容占位符 3"/>
          <p:cNvSpPr/>
          <p:nvPr>
            <p:ph idx="10"/>
          </p:nvPr>
        </p:nvSpPr>
        <p:spPr>
          <a:xfrm>
            <a:off x="838200" y="1690688"/>
            <a:ext cx="10515600" cy="2172811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/>
          <p:nvPr>
            <p:ph idx="11"/>
          </p:nvPr>
        </p:nvSpPr>
        <p:spPr>
          <a:xfrm>
            <a:off x="838200" y="3863500"/>
            <a:ext cx="10515600" cy="2241232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多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/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7" name="图片占位符 6"/>
          <p:cNvSpPr/>
          <p:nvPr>
            <p:ph type="pic" idx="10"/>
          </p:nvPr>
        </p:nvSpPr>
        <p:spPr>
          <a:xfrm>
            <a:off x="838200" y="1690689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8" name="图片占位符 6"/>
          <p:cNvSpPr/>
          <p:nvPr>
            <p:ph type="pic" idx="11"/>
          </p:nvPr>
        </p:nvSpPr>
        <p:spPr>
          <a:xfrm>
            <a:off x="6096001" y="1690689"/>
            <a:ext cx="5257802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9" name="图片占位符 6"/>
          <p:cNvSpPr/>
          <p:nvPr>
            <p:ph type="pic" idx="12"/>
          </p:nvPr>
        </p:nvSpPr>
        <p:spPr>
          <a:xfrm>
            <a:off x="838200" y="4029575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10" name="图片占位符 6"/>
          <p:cNvSpPr/>
          <p:nvPr>
            <p:ph type="pic" idx="13"/>
          </p:nvPr>
        </p:nvSpPr>
        <p:spPr>
          <a:xfrm>
            <a:off x="6096001" y="4029575"/>
            <a:ext cx="5257802" cy="233888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471199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350924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对比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文本占位符 4"/>
          <p:cNvSpPr/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/>
          <p:nvPr>
            <p:ph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723106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723106"/>
            <a:ext cx="6172200" cy="5411787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文本占位符 3"/>
          <p:cNvSpPr/>
          <p:nvPr>
            <p:ph type="body" idx="2"/>
          </p:nvPr>
        </p:nvSpPr>
        <p:spPr>
          <a:xfrm>
            <a:off x="839788" y="2323306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727075"/>
            <a:ext cx="6172200" cy="5403850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 lang="zh-CN"/>
          </a:p>
        </p:txBody>
      </p:sp>
      <p:sp>
        <p:nvSpPr>
          <p:cNvPr id="4" name="文本占位符 3"/>
          <p:cNvSpPr/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表格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/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5" name="文本占位符 3"/>
          <p:cNvSpPr/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7" name="表格占位符 6"/>
          <p:cNvSpPr/>
          <p:nvPr>
            <p:ph type="tbl" idx="10"/>
          </p:nvPr>
        </p:nvSpPr>
        <p:spPr>
          <a:xfrm>
            <a:off x="5172891" y="719137"/>
            <a:ext cx="6179322" cy="541972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12.xml" Id="rId12" /><Relationship Type="http://schemas.openxmlformats.org/officeDocument/2006/relationships/theme" Target="/ppt/slideMasters/theme/theme1.xml" Id="rId13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lvl="0" algn="l" defTabSz="914400">
        <a:lnSpc>
          <a:spcPct val="13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/>
          <a:ea typeface="微软雅黑"/>
        </a:defRPr>
      </a:lvl1pPr>
    </p:titleStyle>
    <p:bodyStyle>
      <a:lvl1pPr marL="228600" lvl="0" indent="-228600" algn="l" defTabSz="914400">
        <a:lnSpc>
          <a:spcPct val="130000"/>
        </a:lnSpc>
        <a:spcBef>
          <a:spcPts val="1000"/>
        </a:spcBef>
        <a:buFont typeface="微软雅黑"/>
        <a:buChar char="•"/>
        <a:defRPr sz="2800" kern="1200">
          <a:solidFill>
            <a:schemeClr val="tx1"/>
          </a:solidFill>
          <a:latin typeface="微软雅黑"/>
          <a:ea typeface="微软雅黑"/>
        </a:defRPr>
      </a:lvl1pPr>
      <a:lvl2pPr marL="685800" lvl="1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2400" kern="1200">
          <a:solidFill>
            <a:schemeClr val="tx1"/>
          </a:solidFill>
          <a:latin typeface="微软雅黑"/>
          <a:ea typeface="微软雅黑"/>
        </a:defRPr>
      </a:lvl2pPr>
      <a:lvl3pPr marL="1143000" lvl="2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2000" kern="1200">
          <a:solidFill>
            <a:schemeClr val="tx1"/>
          </a:solidFill>
          <a:latin typeface="微软雅黑"/>
          <a:ea typeface="微软雅黑"/>
        </a:defRPr>
      </a:lvl3pPr>
      <a:lvl4pPr marL="1600200" lvl="3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4pPr>
      <a:lvl5pPr marL="2057400" lvl="4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5pPr>
      <a:lvl6pPr marL="2514600" lvl="5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6pPr>
      <a:lvl7pPr marL="2971800" lvl="6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7pPr>
      <a:lvl8pPr marL="3429000" lvl="7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8pPr>
      <a:lvl9pPr marL="3886200" lvl="8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9pPr>
    </p:bodyStyle>
    <p:otherStyle>
      <a:lvl1pPr marL="0" lvl="0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1pPr>
      <a:lvl2pPr marL="457200" lvl="1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2pPr>
      <a:lvl3pPr marL="914400" lvl="2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3pPr>
      <a:lvl4pPr marL="1371600" lvl="3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4pPr>
      <a:lvl5pPr marL="1828800" lvl="4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5pPr>
      <a:lvl6pPr marL="2286000" lvl="5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6pPr>
      <a:lvl7pPr marL="2743200" lvl="6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7pPr>
      <a:lvl8pPr marL="3200400" lvl="7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8pPr>
      <a:lvl9pPr marL="3657600" lvl="8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9pPr>
    </p:otherStyle>
  </p:txStyles>
</p:sldMaster>
</file>

<file path=ppt/slideMasters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1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2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3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png" Id="rId2" /><Relationship Type="http://schemas.openxmlformats.org/officeDocument/2006/relationships/image" Target="/ppt/media/image15.png" Id="rId3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6.png" Id="rId2" /><Relationship Type="http://schemas.openxmlformats.org/officeDocument/2006/relationships/image" Target="/ppt/media/image17.png" Id="rId3" /><Relationship Type="http://schemas.openxmlformats.org/officeDocument/2006/relationships/hyperlink" Target="https://www.aaai.org/Papers/ICML/2003/ICML03-068.pdf" TargetMode="External" Id="rId4" /><Relationship Type="http://schemas.openxmlformats.org/officeDocument/2006/relationships/hyperlink" Target="http://web.mit.edu/6.454/www/www_fall_2003/gew/CEtutorial.pdf" TargetMode="External" Id="rId5" /><Relationship Type="http://schemas.openxmlformats.org/officeDocument/2006/relationships/hyperlink" Target="https://www.sciencedirect.com/science/article/pii/B9780444538598000035" TargetMode="External" Id="rId6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6.png" Id="rId2" /><Relationship Type="http://schemas.openxmlformats.org/officeDocument/2006/relationships/image" Target="/ppt/media/image17.png" Id="rId3" /><Relationship Type="http://schemas.openxmlformats.org/officeDocument/2006/relationships/hyperlink" Target="https://www.aaai.org/Papers/ICML/2003/ICML03-068.pdf" TargetMode="External" Id="rId4" /><Relationship Type="http://schemas.openxmlformats.org/officeDocument/2006/relationships/hyperlink" Target="http://web.mit.edu/6.454/www/www_fall_2003/gew/CEtutorial.pdf" TargetMode="External" Id="rId5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8.png" Id="rId2" /><Relationship Type="http://schemas.openxmlformats.org/officeDocument/2006/relationships/hyperlink" Target="https://arxiv.org/pdf/1805.12114.pdf" TargetMode="External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png" Id="rId2" /><Relationship Type="http://schemas.openxmlformats.org/officeDocument/2006/relationships/image" Target="/ppt/media/image20.png" Id="rId3" /><Relationship Type="http://schemas.openxmlformats.org/officeDocument/2006/relationships/hyperlink" Target="https://arxiv.org/pdf/1805.12114.pdf" TargetMode="External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2.png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3.png" Id="rId2" /><Relationship Type="http://schemas.openxmlformats.org/officeDocument/2006/relationships/image" Target="/ppt/media/image24.png" Id="rId3" /><Relationship Type="http://schemas.openxmlformats.org/officeDocument/2006/relationships/image" Target="/ppt/media/image25.png" Id="rId4" /><Relationship Type="http://schemas.openxmlformats.org/officeDocument/2006/relationships/image" Target="/ppt/media/image26.png" Id="rId5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5.png" Id="rId2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7.png" Id="rId2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7.png" Id="rId2" /><Relationship Type="http://schemas.openxmlformats.org/officeDocument/2006/relationships/image" Target="/ppt/media/image28.png" Id="rId3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9.png" Id="rId2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0.png" Id="rId2" /><Relationship Type="http://schemas.openxmlformats.org/officeDocument/2006/relationships/hyperlink" Target="https://github.com/WilsonWangTHU/POPLIN" TargetMode="External" Id="rId3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1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.png" Id="rId2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2.png" Id="rId2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3.png" Id="rId2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4.png" Id="rId2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5.png" Id="rId2" /><Relationship Type="http://schemas.openxmlformats.org/officeDocument/2006/relationships/image" Target="/ppt/media/image36.png" Id="rId3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7.png" Id="rId2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8.png" Id="rId2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9.png" Id="rId2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0.png" Id="rId2" /><Relationship Type="http://schemas.openxmlformats.org/officeDocument/2006/relationships/image" Target="/ppt/media/image41.png" Id="rId3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.png" Id="rId2" /><Relationship Type="http://schemas.openxmlformats.org/officeDocument/2006/relationships/image" Target="/ppt/media/image3.png" Id="rId3" /><Relationship Type="http://schemas.openxmlformats.org/officeDocument/2006/relationships/image" Target="/ppt/media/image4.png" Id="rId4" /><Relationship Type="http://schemas.openxmlformats.org/officeDocument/2006/relationships/image" Target="/ppt/media/image5.png" Id="rId5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2.png" Id="rId2" /><Relationship Type="http://schemas.openxmlformats.org/officeDocument/2006/relationships/image" Target="/ppt/media/image43.png" Id="rId3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4.png" Id="rId2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5.png" Id="rId2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6.png" Id="rId2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7.png" Id="rId2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8.png" Id="rId2" /><Relationship Type="http://schemas.openxmlformats.org/officeDocument/2006/relationships/image" Target="/ppt/media/image49.png" Id="rId3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50.png" Id="rId2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51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png" Id="rId2" /><Relationship Type="http://schemas.openxmlformats.org/officeDocument/2006/relationships/image" Target="/ppt/media/image8.png" Id="rId3" /><Relationship Type="http://schemas.openxmlformats.org/officeDocument/2006/relationships/image" Target="/ppt/media/image9.png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470233"/>
            <a:ext cx="9144000" cy="2387600"/>
          </a:xfrm>
        </p:spPr>
        <p:txBody>
          <a:bodyPr anchor="b"/>
          <a:lstStyle/>
          <a:p>
            <a:pPr/>
            <a:r>
              <a:rPr lang="zh-CN" sz="4000">
                <a:solidFill>
                  <a:srgbClr val="000000"/>
                </a:solidFill>
                <a:latin typeface="微软雅黑"/>
                <a:ea typeface="微软雅黑"/>
              </a:rPr>
              <a:t>Mathematical Foundation of Machine Learning</a:t>
            </a:r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949908"/>
            <a:ext cx="9144000" cy="1655762"/>
          </a:xfrm>
        </p:spPr>
        <p:txBody>
          <a:bodyPr/>
          <a:lstStyle/>
          <a:p>
            <a:pPr/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VIII</a:t>
            </a:r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. Reinforcement Learning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1608817" y="208429"/>
            <a:ext cx="8200134" cy="6275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2839017" y="2522155"/>
            <a:ext cx="6230064" cy="90690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b="1"/>
              <a:t>How to get a good dynamic model f(s, a) ? </a:t>
            </a:r>
          </a:p>
          <a:p>
            <a:pPr/>
            <a:endParaRPr lang="zh-CN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757071" y="1854889"/>
            <a:ext cx="10819809" cy="2189346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899022" y="757071"/>
            <a:ext cx="7476078" cy="757071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MBRL framework</a:t>
            </a:r>
          </a:p>
        </p:txBody>
      </p:sp>
      <p:sp>
        <p:nvSpPr>
          <p:cNvPr id="5" name=""/>
          <p:cNvSpPr txBox="1"/>
          <p:nvPr/>
        </p:nvSpPr>
        <p:spPr>
          <a:xfrm>
            <a:off x="1088290" y="4542427"/>
            <a:ext cx="9684202" cy="121446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i="1">
                <a:solidFill>
                  <a:srgbClr val="0188FB"/>
                </a:solidFill>
              </a:rPr>
              <a:t>But transition dynamics should change over time?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583576" y="1624644"/>
            <a:ext cx="11293042" cy="3224274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899022" y="757071"/>
            <a:ext cx="7476078" cy="757071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MBRL framework</a:t>
            </a:r>
          </a:p>
        </p:txBody>
      </p:sp>
      <p:sp>
        <p:nvSpPr>
          <p:cNvPr id="5" name=""/>
          <p:cNvSpPr txBox="1"/>
          <p:nvPr/>
        </p:nvSpPr>
        <p:spPr>
          <a:xfrm rot="0" flipH="0" flipV="0">
            <a:off x="1545687" y="4952507"/>
            <a:ext cx="10125827" cy="127755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b="0" i="1">
                <a:solidFill>
                  <a:srgbClr val="0188FB"/>
                </a:solidFill>
                <a:latin typeface="微软雅黑"/>
                <a:ea typeface="微软雅黑"/>
              </a:rPr>
              <a:t>May not reach sub-optimal.</a:t>
            </a:r>
            <a:r>
              <a:rPr lang="zh-CN" b="1"/>
              <a:t> </a:t>
            </a:r>
            <a:r>
              <a:rPr lang="zh-CN" sz="2400" b="0" i="1">
                <a:solidFill>
                  <a:srgbClr val="0188FB"/>
                </a:solidFill>
              </a:rPr>
              <a:t>How to gurantee that action selected through planning (3) can have high reward?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709754" y="1593004"/>
            <a:ext cx="11166799" cy="4472417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899022" y="757071"/>
            <a:ext cx="7476078" cy="757071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MBRL framework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3256856" y="3160144"/>
            <a:ext cx="6633438" cy="2134214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Model predictive control：</a:t>
            </a:r>
          </a:p>
          <a:p>
            <a:pPr/>
            <a:r>
              <a:rPr lang="zh-CN" sz="2800" b="1"/>
              <a:t>RS -&gt; CEM -&gt; PETS -&gt; POPLIN</a:t>
            </a:r>
          </a:p>
          <a:p>
            <a:pPr/>
            <a:endParaRPr lang="zh-CN" sz="2800" b="1"/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 rot="0" flipH="0" flipV="0">
            <a:off x="784200" y="77125"/>
            <a:ext cx="10569600" cy="983563"/>
          </a:xfrm>
        </p:spPr>
        <p:txBody>
          <a:bodyPr anchor="ctr"/>
          <a:lstStyle/>
          <a:p>
            <a:pPr/>
            <a:r>
              <a:rPr lang="zh-CN"/>
              <a:t>Shooting methods - random shooting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730200" y="1060688"/>
            <a:ext cx="10983600" cy="5671376"/>
          </a:xfrm>
        </p:spPr>
        <p:txBody>
          <a:bodyPr/>
          <a:lstStyle/>
          <a:p>
            <a:pPr/>
            <a:r>
              <a:rPr lang="zh-CN" sz="1900"/>
              <a:t>Abstract away optimal control/planning through </a:t>
            </a:r>
            <a:r>
              <a:rPr lang="zh-CN" sz="1900"/>
              <a:t>stochastic optimization </a:t>
            </a:r>
          </a:p>
          <a:p>
            <a:pPr marL="0" indent="0">
              <a:buNone/>
            </a:pPr>
            <a:endParaRPr lang="zh-CN" sz="950"/>
          </a:p>
          <a:p>
            <a:pPr marL="0" indent="0">
              <a:buNone/>
            </a:pPr>
            <a:endParaRPr lang="zh-CN" sz="950"/>
          </a:p>
          <a:p>
            <a:pPr marL="0" indent="0">
              <a:buNone/>
            </a:pPr>
            <a:endParaRPr lang="zh-CN" sz="950"/>
          </a:p>
          <a:p>
            <a:pPr marL="0" indent="0">
              <a:buNone/>
            </a:pPr>
            <a:endParaRPr lang="zh-CN" sz="950"/>
          </a:p>
          <a:p>
            <a:pPr marL="0" indent="0">
              <a:buNone/>
            </a:pPr>
            <a:endParaRPr lang="zh-CN" sz="950"/>
          </a:p>
          <a:p>
            <a:pPr marL="0" indent="0">
              <a:buNone/>
            </a:pPr>
            <a:endParaRPr lang="zh-CN" sz="950"/>
          </a:p>
          <a:p>
            <a:pPr/>
            <a:r>
              <a:rPr lang="zh-CN" sz="1900" b="1"/>
              <a:t>prons</a:t>
            </a:r>
          </a:p>
          <a:p>
            <a:pPr marL="272034" indent="-272034">
              <a:buFont typeface="Zapf Dingbats" charset="0"/>
              <a:buChar char="✧"/>
            </a:pPr>
            <a:r>
              <a:rPr lang="zh-CN" sz="1800"/>
              <a:t>simple to implement and very fast if parallelized</a:t>
            </a:r>
          </a:p>
          <a:p>
            <a:pPr marL="272034" indent="-272034">
              <a:buFont typeface="Zapf Dingbats" charset="0"/>
              <a:buChar char="✧"/>
            </a:pPr>
            <a:r>
              <a:rPr lang="zh-CN" sz="1800"/>
              <a:t>lower computational burden (no graidents)</a:t>
            </a:r>
            <a:r>
              <a:rPr lang="zh-CN" sz="1800"/>
              <a:t> </a:t>
            </a:r>
          </a:p>
          <a:p>
            <a:pPr/>
            <a:r>
              <a:rPr lang="zh-CN" sz="1900" b="1"/>
              <a:t>cons</a:t>
            </a:r>
            <a:r>
              <a:rPr lang="zh-CN" sz="1900"/>
              <a:t> </a:t>
            </a:r>
          </a:p>
          <a:p>
            <a:pPr marL="272034" indent="-272034">
              <a:buFont typeface="Zapf Dingbats" charset="0"/>
              <a:buChar char="✧"/>
            </a:pPr>
            <a:r>
              <a:rPr lang="zh-CN" sz="1800"/>
              <a:t>high variance and harsh dimension limit </a:t>
            </a:r>
          </a:p>
          <a:p>
            <a:pPr marL="272034" indent="-272034">
              <a:buFont typeface="Zapf Dingbats" charset="0"/>
              <a:buChar char="✧"/>
            </a:pPr>
            <a:r>
              <a:rPr lang="zh-CN" sz="1800"/>
              <a:t>may not sample the high reward</a:t>
            </a:r>
          </a:p>
          <a:p>
            <a:pPr marL="0" indent="0">
              <a:buNone/>
            </a:pPr>
            <a:endParaRPr lang="zh-CN" sz="800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2772000" y="2452677"/>
            <a:ext cx="6774000" cy="1122240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3"/>
          <a:stretch/>
        </p:blipFill>
        <p:spPr>
          <a:xfrm rot="0" flipH="0" flipV="0">
            <a:off x="2718000" y="1461590"/>
            <a:ext cx="7206000" cy="1086806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 rot="0">
            <a:off x="2577000" y="1461590"/>
            <a:ext cx="7488000" cy="2232000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806526" y="1861786"/>
            <a:ext cx="7206000" cy="2425782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486064" y="4237418"/>
            <a:ext cx="11022000" cy="237528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 flipH="0" flipV="0">
            <a:off x="270000" y="198000"/>
            <a:ext cx="8730000" cy="77400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Refinement: </a:t>
            </a:r>
            <a:r>
              <a:rPr lang="zh-CN" sz="2800" b="1"/>
              <a:t>Cross Entropy Method (CEM)</a:t>
            </a:r>
          </a:p>
          <a:p>
            <a:pPr/>
            <a:r>
              <a:rPr lang="zh-CN" sz="2800" b="0"/>
              <a:t>ref</a:t>
            </a:r>
            <a:r>
              <a:rPr lang="zh-CN" sz="2800" b="1"/>
              <a:t>: </a:t>
            </a:r>
            <a:r>
              <a:rPr lang="zh-CN">
                <a:hlinkClick r:id="rId4"/>
              </a:rPr>
              <a:t>The Cross Entropy method for Fast Policy Search</a:t>
            </a:r>
            <a:r>
              <a:rPr lang="zh-CN"/>
              <a:t> (ICML 2003)</a:t>
            </a:r>
          </a:p>
          <a:p>
            <a:pPr/>
            <a:r>
              <a:rPr lang="zh-CN"/>
              <a:t>           </a:t>
            </a:r>
            <a:r>
              <a:rPr lang="zh-CN">
                <a:hlinkClick r:id="rId5"/>
              </a:rPr>
              <a:t>Tutorial from MIT </a:t>
            </a:r>
          </a:p>
          <a:p>
            <a:pPr/>
            <a:r>
              <a:rPr lang="zh-CN"/>
              <a:t>           </a:t>
            </a:r>
            <a:r>
              <a:rPr lang="zh-CN">
                <a:hlinkClick r:id="rId6"/>
              </a:rPr>
              <a:t>The Cross-entropy Method for Optimization</a:t>
            </a:r>
            <a:r>
              <a:rPr lang="zh-CN"/>
              <a:t> （2013）</a:t>
            </a:r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819064" y="1811636"/>
            <a:ext cx="7206000" cy="2425782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486064" y="4237418"/>
            <a:ext cx="11022000" cy="237528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 flipH="0" flipV="0">
            <a:off x="270000" y="198000"/>
            <a:ext cx="8730000" cy="77400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Refinement: </a:t>
            </a:r>
            <a:r>
              <a:rPr lang="zh-CN" sz="2800" b="1"/>
              <a:t>Cross Entropy Method (CEM)</a:t>
            </a:r>
          </a:p>
          <a:p>
            <a:pPr/>
            <a:r>
              <a:rPr lang="zh-CN" sz="2800" b="0"/>
              <a:t>ref</a:t>
            </a:r>
            <a:r>
              <a:rPr lang="zh-CN" sz="2800" b="1"/>
              <a:t>: </a:t>
            </a:r>
            <a:r>
              <a:rPr lang="zh-CN">
                <a:hlinkClick r:id="rId4"/>
              </a:rPr>
              <a:t>The Cross Entropy method for Fast Policy Search</a:t>
            </a:r>
            <a:r>
              <a:rPr lang="zh-CN"/>
              <a:t> (ICML 2003)</a:t>
            </a:r>
          </a:p>
          <a:p>
            <a:pPr/>
            <a:r>
              <a:rPr lang="zh-CN"/>
              <a:t>          </a:t>
            </a:r>
            <a:r>
              <a:rPr lang="zh-CN">
                <a:hlinkClick r:id="rId5"/>
              </a:rPr>
              <a:t>Tutorial from MIT </a:t>
            </a:r>
          </a:p>
        </p:txBody>
      </p:sp>
      <p:sp>
        <p:nvSpPr>
          <p:cNvPr id="6" name=""/>
          <p:cNvSpPr txBox="1"/>
          <p:nvPr/>
        </p:nvSpPr>
        <p:spPr>
          <a:xfrm rot="0" flipH="0" flipV="0">
            <a:off x="8106242" y="1757468"/>
            <a:ext cx="3225411" cy="2330637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>
            <a:pPr/>
            <a:r>
              <a:rPr lang="zh-CN"/>
              <a:t>Note: </a:t>
            </a:r>
          </a:p>
          <a:p>
            <a:pPr/>
            <a:r>
              <a:rPr lang="zh-CN"/>
              <a:t>1. </a:t>
            </a:r>
            <a:r>
              <a:rPr lang="zh-CN"/>
              <a:t>can be either continuous or discrete actions depends on the probability setting</a:t>
            </a:r>
          </a:p>
          <a:p>
            <a:pPr/>
            <a:r>
              <a:rPr lang="zh-CN"/>
              <a:t>2. </a:t>
            </a:r>
            <a:r>
              <a:rPr lang="zh-CN"/>
              <a:t>see also: CMA-ES (sort of
like CEM with momentum)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823337" y="815306"/>
            <a:ext cx="5484786" cy="5683202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1023169" y="248879"/>
            <a:ext cx="6802694" cy="1023169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Random shooting vs. CEM </a:t>
            </a:r>
          </a:p>
        </p:txBody>
      </p:sp>
      <p:sp>
        <p:nvSpPr>
          <p:cNvPr id="5" name=""/>
          <p:cNvSpPr txBox="1"/>
          <p:nvPr/>
        </p:nvSpPr>
        <p:spPr>
          <a:xfrm rot="0" flipH="0" flipV="0">
            <a:off x="6612308" y="4949928"/>
            <a:ext cx="5527458" cy="94021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i="1">
                <a:hlinkClick r:id="rId3"/>
              </a:rPr>
              <a:t>Deep Reinforcement Learning in a Handful of Trials
using Probabilistic Dynamics Models</a:t>
            </a:r>
            <a:r>
              <a:rPr lang="zh-CN" i="1"/>
              <a:t>  NIPs 2018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 rot="0" flipH="0" flipV="0">
            <a:off x="838200" y="365125"/>
            <a:ext cx="10515600" cy="789304"/>
          </a:xfrm>
        </p:spPr>
        <p:txBody>
          <a:bodyPr anchor="ctr"/>
          <a:lstStyle/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 txBox="1"/>
          <p:nvPr/>
        </p:nvSpPr>
        <p:spPr>
          <a:xfrm>
            <a:off x="1136788" y="1323147"/>
            <a:ext cx="9877011" cy="4453973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 marL="349758" indent="-349758">
              <a:buFont typeface="Wingdings" charset="0"/>
              <a:buChar char="l"/>
            </a:pPr>
            <a:r>
              <a:rPr lang="zh-CN" sz="2400"/>
              <a:t>Introduction</a:t>
            </a:r>
          </a:p>
          <a:p>
            <a:pPr marL="349758" indent="-349758">
              <a:buFont typeface="Wingdings" charset="0"/>
              <a:buChar char="l"/>
            </a:pPr>
            <a:r>
              <a:rPr lang="zh-CN" sz="2400"/>
              <a:t>Black-box model based RL </a:t>
            </a:r>
          </a:p>
          <a:p>
            <a:pPr marL="349758" indent="-349758">
              <a:buFont typeface="Wingdings" charset="0"/>
              <a:buChar char="l"/>
            </a:pPr>
            <a:r>
              <a:rPr lang="zh-CN" sz="2400">
                <a:solidFill>
                  <a:srgbClr val="000000"/>
                </a:solidFill>
                <a:latin typeface="微软雅黑"/>
                <a:ea typeface="微软雅黑"/>
              </a:rPr>
              <a:t>White</a:t>
            </a:r>
            <a:r>
              <a:rPr lang="zh-CN" sz="2400">
                <a:solidFill>
                  <a:srgbClr val="000000"/>
                </a:solidFill>
                <a:latin typeface="微软雅黑"/>
                <a:ea typeface="微软雅黑"/>
              </a:rPr>
              <a:t>-box model based RL</a:t>
            </a:r>
          </a:p>
          <a:p>
            <a:pPr marL="0" indent="0">
              <a:buNone/>
            </a:pPr>
            <a:endParaRPr lang="zh-CN" sz="240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indent="0">
              <a:buNone/>
            </a:pPr>
            <a:r>
              <a:rPr lang="zh-CN" sz="2400">
                <a:solidFill>
                  <a:srgbClr val="000000"/>
                </a:solidFill>
                <a:latin typeface="微软雅黑"/>
                <a:ea typeface="微软雅黑"/>
              </a:rPr>
              <a:t>ref: </a:t>
            </a:r>
            <a:r>
              <a:rPr lang="zh-CN"/>
              <a:t>http://rail.eecs.berkeley.edu/deeprlcourse/</a:t>
            </a:r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r>
              <a:rPr lang="zh-CN"/>
              <a:t> </a:t>
            </a:r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r>
              <a:rPr lang="zh-CN" sz="2400"/>
              <a:t> </a:t>
            </a:r>
          </a:p>
          <a:p>
            <a:pPr marL="349758" indent="-349758">
              <a:buFont typeface="Wingdings" charset="0"/>
              <a:buChar char="l"/>
            </a:pPr>
            <a:endParaRPr 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750"/>
              <a:t>PETs: Probabilistic Ensembles with Trajectory sampling 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1311588"/>
            <a:ext cx="10515600" cy="4462874"/>
          </a:xfrm>
        </p:spPr>
        <p:txBody>
          <a:bodyPr/>
          <a:lstStyle/>
          <a:p>
            <a:pPr marL="310896" indent="-310896">
              <a:buFont typeface="Wingdings" charset="0"/>
              <a:buChar char="l"/>
            </a:pPr>
            <a:r>
              <a:rPr lang="zh-CN" sz="1600"/>
              <a:t>Model-based approaches enjoys 1) sample efficiency (meaning they learn quickly), 2) and a reward-independent dynamics model (thinking of model-free approaches require the reward function to update), but meanwhile lagging behind model-free approaches in asymptotic performance (meaning they converge to sub-optimal solutions).</a:t>
            </a:r>
          </a:p>
          <a:p>
            <a:pPr marL="310896" indent="-310896">
              <a:buFont typeface="Wingdings" charset="0"/>
              <a:buChar char="l"/>
            </a:pPr>
            <a:r>
              <a:rPr lang="zh-CN" sz="1600"/>
              <a:t>GP is efficient but lacks expressiveness,  deterministic NN used in many prior works suffer from overfitting in the ealy stages of learning.</a:t>
            </a:r>
          </a:p>
          <a:p>
            <a:pPr marL="310896" indent="-310896">
              <a:buFont typeface="Wingdings" charset="0"/>
              <a:buChar char="l"/>
            </a:pPr>
            <a:r>
              <a:rPr lang="zh-CN" sz="1600"/>
              <a:t>Goal:  challenge in model-based RL - perform well in both low and high data regimes.</a:t>
            </a:r>
          </a:p>
          <a:p>
            <a:pPr marL="310896" indent="-310896">
              <a:buFont typeface="Wingdings" charset="0"/>
              <a:buChar char="l"/>
            </a:pPr>
            <a:r>
              <a:rPr lang="zh-CN" sz="1600"/>
              <a:t>Two uncertainties:</a:t>
            </a:r>
            <a:br>
              <a:rPr lang="en-US"/>
            </a:br>
            <a:r>
              <a:rPr lang="zh-CN" sz="1200"/>
              <a:t> </a:t>
            </a:r>
          </a:p>
        </p:txBody>
      </p:sp>
      <p:sp>
        <p:nvSpPr>
          <p:cNvPr id="4" name=""/>
          <p:cNvSpPr txBox="1"/>
          <p:nvPr/>
        </p:nvSpPr>
        <p:spPr>
          <a:xfrm rot="0" flipH="0" flipV="0">
            <a:off x="3226858" y="6018364"/>
            <a:ext cx="8126942" cy="375395"/>
          </a:xfrm>
          <a:prstGeom prst="rect">
            <a:avLst/>
          </a:prstGeom>
          <a:ln w="0"/>
        </p:spPr>
        <p:txBody>
          <a:bodyPr/>
          <a:lstStyle/>
          <a:p>
            <a:pPr/>
            <a:r>
              <a:rPr lang="zh-CN" sz="1400" i="1">
                <a:solidFill>
                  <a:srgbClr val="000000"/>
                </a:solidFill>
                <a:latin typeface="微软雅黑"/>
                <a:ea typeface="微软雅黑"/>
                <a:hlinkClick r:id="rId4"/>
              </a:rPr>
              <a:t>Deep Reinforcement Learning in a Handful of Trials using Probabilistic Dynamics Models</a:t>
            </a:r>
            <a:r>
              <a:rPr lang="zh-CN" sz="1400" i="1">
                <a:solidFill>
                  <a:srgbClr val="000000"/>
                </a:solidFill>
                <a:latin typeface="微软雅黑"/>
                <a:ea typeface="微软雅黑"/>
              </a:rPr>
              <a:t>  NIPs 2018 </a:t>
            </a:r>
          </a:p>
        </p:txBody>
      </p:sp>
      <p:pic>
        <p:nvPicPr>
          <p:cNvPr id="5" name=""/>
          <p:cNvPicPr/>
          <p:nvPr/>
        </p:nvPicPr>
        <p:blipFill>
          <a:blip r:embed="rId2"/>
          <a:stretch/>
        </p:blipFill>
        <p:spPr>
          <a:xfrm rot="0" flipH="0" flipV="0">
            <a:off x="6343438" y="4493188"/>
            <a:ext cx="2325568" cy="1407355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 rot="0">
            <a:off x="1140386" y="4436340"/>
            <a:ext cx="5203053" cy="139166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>
              <a:buFont typeface="微软雅黑"/>
              <a:buChar char="•"/>
            </a:pPr>
            <a:r>
              <a:rPr lang="zh-CN" sz="1200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sz="1200" b="1">
                <a:solidFill>
                  <a:srgbClr val="FF0000"/>
                </a:solidFill>
                <a:latin typeface="微软雅黑"/>
                <a:ea typeface="微软雅黑"/>
              </a:rPr>
              <a:t>Epistemic Uncertainty</a:t>
            </a:r>
            <a:r>
              <a:rPr lang="zh-CN" sz="1200">
                <a:solidFill>
                  <a:srgbClr val="FF0000"/>
                </a:solidFill>
                <a:latin typeface="微软雅黑"/>
                <a:ea typeface="微软雅黑"/>
              </a:rPr>
              <a:t> </a:t>
            </a:r>
            <a:r>
              <a:rPr lang="zh-CN" sz="1200">
                <a:solidFill>
                  <a:srgbClr val="000000"/>
                </a:solidFill>
                <a:latin typeface="微软雅黑"/>
                <a:ea typeface="微软雅黑"/>
              </a:rPr>
              <a:t>(Systematiac system) - </a:t>
            </a:r>
            <a:r>
              <a:rPr lang="zh-CN" sz="1200">
                <a:solidFill>
                  <a:srgbClr val="000000"/>
                </a:solidFill>
                <a:latin typeface="微软雅黑"/>
                <a:ea typeface="微软雅黑"/>
              </a:rPr>
              <a:t>Our subjective uncertainty due to a lack of data (model variance)</a:t>
            </a:r>
          </a:p>
          <a:p>
            <a:pPr marL="0" indent="0">
              <a:buNone/>
            </a:pPr>
            <a:r>
              <a:rPr lang="zh-CN" sz="1200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</a:p>
          <a:p>
            <a:pPr>
              <a:buFont typeface="微软雅黑"/>
              <a:buChar char="•"/>
            </a:pPr>
            <a:r>
              <a:rPr lang="zh-CN" sz="1200" b="1">
                <a:solidFill>
                  <a:srgbClr val="0188FB"/>
                </a:solidFill>
                <a:latin typeface="微软雅黑"/>
                <a:ea typeface="微软雅黑"/>
              </a:rPr>
              <a:t> </a:t>
            </a:r>
            <a:r>
              <a:rPr lang="zh-CN" sz="1200" b="1">
                <a:solidFill>
                  <a:srgbClr val="0188FB"/>
                </a:solidFill>
                <a:latin typeface="微软雅黑"/>
                <a:ea typeface="微软雅黑"/>
              </a:rPr>
              <a:t>Aleatoric Uncertainty</a:t>
            </a:r>
            <a:r>
              <a:rPr lang="zh-CN" sz="1200">
                <a:solidFill>
                  <a:srgbClr val="000000"/>
                </a:solidFill>
                <a:latin typeface="微软雅黑"/>
                <a:ea typeface="微软雅黑"/>
              </a:rPr>
              <a:t> (Statistical uncertainty) - Each probabilistic nueral network captures stochastic environment.</a:t>
            </a:r>
          </a:p>
        </p:txBody>
      </p:sp>
      <p:cxnSp>
        <p:nvCxnSpPr>
          <p:cNvPr id="7" name=""/>
          <p:cNvCxnSpPr/>
          <p:nvPr/>
        </p:nvCxnSpPr>
        <p:spPr>
          <a:xfrm rot="0" flipH="0" flipV="0">
            <a:off x="2940120" y="4569992"/>
            <a:ext cx="3497956" cy="626874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olid"/>
            <a:headEnd/>
            <a:tailEnd type="triangle"/>
          </a:ln>
        </p:spPr>
      </p:cxnSp>
      <p:cxnSp>
        <p:nvCxnSpPr>
          <p:cNvPr id="8" name=""/>
          <p:cNvCxnSpPr/>
          <p:nvPr/>
        </p:nvCxnSpPr>
        <p:spPr>
          <a:xfrm rot="0" flipH="0" flipV="1">
            <a:off x="2939544" y="5310575"/>
            <a:ext cx="4896379" cy="12537"/>
          </a:xfrm>
          <a:prstGeom prst="straightConnector1">
            <a:avLst/>
          </a:prstGeom>
          <a:noFill/>
          <a:ln w="25400">
            <a:solidFill>
              <a:srgbClr val="0188fb"/>
            </a:solidFill>
            <a:prstDash val="solid"/>
            <a:headEnd/>
            <a:tailEnd type="triangle"/>
          </a:ln>
        </p:spPr>
      </p:cxnSp>
      <p:pic>
        <p:nvPicPr>
          <p:cNvPr id="9" name=""/>
          <p:cNvPicPr/>
          <p:nvPr/>
        </p:nvPicPr>
        <p:blipFill>
          <a:blip r:embed="rId3"/>
          <a:stretch/>
        </p:blipFill>
        <p:spPr>
          <a:xfrm rot="0" flipH="0" flipV="0">
            <a:off x="8760044" y="4367107"/>
            <a:ext cx="3066442" cy="14608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254904" y="332437"/>
            <a:ext cx="11937096" cy="63282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411141" y="638069"/>
            <a:ext cx="11662617" cy="55819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PETs: Probabilistic Ensembles with Trajectory sampling 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rcRect l="0" t="9786" r="0" b="0"/>
          <a:stretch/>
        </p:blipFill>
        <p:spPr>
          <a:xfrm rot="0" flipH="0" flipV="0">
            <a:off x="579408" y="3584534"/>
            <a:ext cx="10971895" cy="888975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rcRect l="0" t="7868" r="0" b="0"/>
          <a:stretch/>
        </p:blipFill>
        <p:spPr>
          <a:xfrm rot="0" flipH="0" flipV="0">
            <a:off x="2866640" y="2071812"/>
            <a:ext cx="6125987" cy="552456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4"/>
          <a:srcRect l="0" t="0" r="76114" b="59052"/>
          <a:stretch/>
        </p:blipFill>
        <p:spPr>
          <a:xfrm rot="0" flipH="0" flipV="0">
            <a:off x="770962" y="4371038"/>
            <a:ext cx="2464399" cy="1666317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 rot="0" flipH="0" flipV="0">
            <a:off x="924259" y="2033369"/>
            <a:ext cx="1885488" cy="517585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1800">
                <a:solidFill>
                  <a:srgbClr val="ff0000"/>
                </a:solidFill>
                <a:latin typeface="微软雅黑"/>
                <a:ea typeface="微软雅黑"/>
              </a:rPr>
              <a:t>Gaussian NN</a:t>
            </a:r>
          </a:p>
        </p:txBody>
      </p:sp>
      <p:pic>
        <p:nvPicPr>
          <p:cNvPr id="7" name=""/>
          <p:cNvPicPr/>
          <p:nvPr/>
        </p:nvPicPr>
        <p:blipFill>
          <a:blip r:embed="rId5"/>
          <a:stretch/>
        </p:blipFill>
        <p:spPr>
          <a:xfrm rot="0" flipH="0" flipV="0">
            <a:off x="2866640" y="2832510"/>
            <a:ext cx="6120168" cy="488831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 rot="0" flipH="0" flipV="0">
            <a:off x="1164566" y="2832510"/>
            <a:ext cx="1630119" cy="53264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>
                <a:solidFill>
                  <a:srgbClr val="ff0000"/>
                </a:solidFill>
              </a:rPr>
              <a:t>Ensemble</a:t>
            </a:r>
          </a:p>
        </p:txBody>
      </p:sp>
      <p:sp>
        <p:nvSpPr>
          <p:cNvPr id="9" name=""/>
          <p:cNvSpPr txBox="0"/>
          <p:nvPr/>
        </p:nvSpPr>
        <p:spPr>
          <a:xfrm rot="0" flipH="0" flipV="0">
            <a:off x="9371984" y="2292162"/>
            <a:ext cx="850318" cy="806672"/>
          </a:xfrm>
          <a:prstGeom prst="chevron">
            <a:avLst/>
          </a:prstGeom>
          <a:solidFill>
            <a:srgbClr val="0188FB"/>
          </a:solidFill>
          <a:ln w="12700">
            <a:solidFill>
              <a:srgbClr val="5C5C5C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PETs: Probabilistic Ensembles with Trajectory sampling </a:t>
            </a:r>
          </a:p>
        </p:txBody>
      </p:sp>
      <p:pic>
        <p:nvPicPr>
          <p:cNvPr id="3" name=""/>
          <p:cNvPicPr/>
          <p:nvPr/>
        </p:nvPicPr>
        <p:blipFill>
          <a:blip r:embed="rId2"/>
          <a:srcRect l="0" t="0" r="50972" b="59052"/>
          <a:stretch/>
        </p:blipFill>
        <p:spPr>
          <a:xfrm rot="0" flipH="0" flipV="0">
            <a:off x="960230" y="3535106"/>
            <a:ext cx="5058358" cy="1666317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1034665" y="1828329"/>
            <a:ext cx="8501816" cy="1600734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endParaRPr lang="zh-CN"/>
          </a:p>
          <a:p>
            <a:pPr/>
            <a:r>
              <a:rPr lang="zh-CN" sz="1800">
                <a:solidFill>
                  <a:srgbClr val="FF0000"/>
                </a:solidFill>
                <a:latin typeface="微软雅黑"/>
                <a:ea typeface="微软雅黑"/>
              </a:rPr>
              <a:t>Trajectory sampling(TS) propagation</a:t>
            </a:r>
            <a:r>
              <a:rPr lang="zh-CN" sz="1800">
                <a:solidFill>
                  <a:srgbClr val="0188FB"/>
                </a:solidFill>
                <a:latin typeface="微软雅黑"/>
                <a:ea typeface="微软雅黑"/>
              </a:rPr>
              <a:t>: uses dynamical model to re-sample each particle according to its probabilistic prediction at each time point, up until horizon T.</a:t>
            </a:r>
            <a:r>
              <a:rPr lang="zh-CN" sz="1800">
                <a:solidFill>
                  <a:srgbClr val="0188FB"/>
                </a:solidFill>
                <a:latin typeface="微软雅黑"/>
                <a:ea typeface="微软雅黑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PETs: Probabilistic Ensembles with Trajectory sampling </a:t>
            </a:r>
          </a:p>
        </p:txBody>
      </p:sp>
      <p:sp>
        <p:nvSpPr>
          <p:cNvPr id="3" name=""/>
          <p:cNvSpPr txBox="1"/>
          <p:nvPr/>
        </p:nvSpPr>
        <p:spPr>
          <a:xfrm rot="0" flipH="0" flipV="0">
            <a:off x="838200" y="1690688"/>
            <a:ext cx="10347177" cy="754170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1800">
                <a:solidFill>
                  <a:srgbClr val="FF0000"/>
                </a:solidFill>
                <a:latin typeface="微软雅黑"/>
                <a:ea typeface="微软雅黑"/>
              </a:rPr>
              <a:t>Planning</a:t>
            </a:r>
            <a:r>
              <a:rPr lang="zh-CN" sz="1800">
                <a:solidFill>
                  <a:srgbClr val="FF0000"/>
                </a:solidFill>
                <a:latin typeface="微软雅黑"/>
                <a:ea typeface="微软雅黑"/>
              </a:rPr>
              <a:t>: </a:t>
            </a:r>
            <a:r>
              <a:rPr lang="zh-CN" sz="1800">
                <a:solidFill>
                  <a:srgbClr val="0188FB"/>
                </a:solidFill>
                <a:latin typeface="微软雅黑"/>
                <a:ea typeface="微软雅黑"/>
              </a:rPr>
              <a:t>at each time step, MPC algorithm</a:t>
            </a:r>
            <a:r>
              <a:rPr lang="zh-CN" sz="1800">
                <a:solidFill>
                  <a:srgbClr val="0188FB"/>
                </a:solidFill>
                <a:latin typeface="微软雅黑"/>
                <a:ea typeface="微软雅黑"/>
              </a:rPr>
              <a:t> helps us to get</a:t>
            </a:r>
            <a:r>
              <a:rPr lang="zh-CN" sz="1800" b="1">
                <a:solidFill>
                  <a:srgbClr val="0188FB"/>
                </a:solidFill>
                <a:latin typeface="微软雅黑"/>
                <a:ea typeface="微软雅黑"/>
              </a:rPr>
              <a:t> action sequence </a:t>
            </a:r>
            <a:r>
              <a:rPr lang="zh-CN" sz="1800">
                <a:solidFill>
                  <a:srgbClr val="0188FB"/>
                </a:solidFill>
                <a:latin typeface="微软雅黑"/>
                <a:ea typeface="微软雅黑"/>
              </a:rPr>
              <a:t>which has high evvironment.</a:t>
            </a:r>
            <a:r>
              <a:rPr lang="zh-CN" sz="1800">
                <a:solidFill>
                  <a:srgbClr val="FF0000"/>
                </a:solidFill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0188FB"/>
                </a:solidFill>
                <a:latin typeface="微软雅黑"/>
                <a:ea typeface="微软雅黑"/>
              </a:rPr>
              <a:t>Apply the</a:t>
            </a:r>
            <a:r>
              <a:rPr lang="zh-CN" sz="1800">
                <a:solidFill>
                  <a:srgbClr val="FF0000"/>
                </a:solidFill>
                <a:latin typeface="微软雅黑"/>
                <a:ea typeface="微软雅黑"/>
              </a:rPr>
              <a:t> first action </a:t>
            </a:r>
            <a:r>
              <a:rPr lang="zh-CN" sz="1800">
                <a:solidFill>
                  <a:srgbClr val="0188FB"/>
                </a:solidFill>
                <a:latin typeface="微软雅黑"/>
                <a:ea typeface="微软雅黑"/>
              </a:rPr>
              <a:t>in the sequence and repeats until task horizon.</a:t>
            </a:r>
            <a:r>
              <a:rPr lang="zh-CN" sz="1800">
                <a:solidFill>
                  <a:srgbClr val="FF0000"/>
                </a:solidFill>
                <a:latin typeface="微软雅黑"/>
                <a:ea typeface="微软雅黑"/>
              </a:rPr>
              <a:t> 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rcRect l="0" t="16300" r="0" b="0"/>
          <a:stretch/>
        </p:blipFill>
        <p:spPr>
          <a:xfrm rot="0" flipH="0" flipV="0">
            <a:off x="1059012" y="3114387"/>
            <a:ext cx="9067406" cy="15449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 rot="0" flipH="0" flipV="0">
            <a:off x="838200" y="112768"/>
            <a:ext cx="10515600" cy="1073206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PETs: Probabilistic Ensembles with Trajectory sampling </a:t>
            </a:r>
          </a:p>
        </p:txBody>
      </p:sp>
      <p:pic>
        <p:nvPicPr>
          <p:cNvPr id="3" name=""/>
          <p:cNvPicPr/>
          <p:nvPr/>
        </p:nvPicPr>
        <p:blipFill>
          <a:blip r:embed="rId2"/>
          <a:srcRect l="0" t="16300" r="0" b="0"/>
          <a:stretch/>
        </p:blipFill>
        <p:spPr>
          <a:xfrm rot="0" flipH="0" flipV="0">
            <a:off x="995923" y="1048213"/>
            <a:ext cx="9067406" cy="1544917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2202413" y="2520904"/>
            <a:ext cx="7253774" cy="36158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662437" y="599348"/>
            <a:ext cx="8469734" cy="725526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POPLIN</a:t>
            </a:r>
            <a:r>
              <a:rPr lang="zh-CN"/>
              <a:t>: Exploring Model-based Planning with Policy Networks (2019)</a:t>
            </a:r>
          </a:p>
        </p:txBody>
      </p:sp>
      <p:sp>
        <p:nvSpPr>
          <p:cNvPr id="4" name=""/>
          <p:cNvSpPr txBox="1"/>
          <p:nvPr/>
        </p:nvSpPr>
        <p:spPr>
          <a:xfrm rot="0" flipH="0" flipV="0">
            <a:off x="552031" y="1261785"/>
            <a:ext cx="10330867" cy="4242753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 marL="349758" indent="-349758">
              <a:buFont typeface="Wingdings" charset="0"/>
              <a:buChar char="l"/>
            </a:pPr>
            <a:r>
              <a:rPr lang="zh-CN"/>
              <a:t>PETs uses CEM to maintain a distribution of actions yielding high reward at each time step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/>
              <a:t>Good robustness and stability 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/>
              <a:t>But still low sample efficiency </a:t>
            </a:r>
          </a:p>
          <a:p>
            <a:pPr marL="349758" indent="-349758">
              <a:buFont typeface="Zapf Dingbats" charset="0"/>
              <a:buChar char="✧"/>
            </a:pPr>
            <a:r>
              <a:rPr lang="zh-CN"/>
              <a:t>Not easy to scale to high-dimensional, complex dynamical systems (environments). </a:t>
            </a:r>
          </a:p>
          <a:p>
            <a:pPr marL="349758" indent="-349758">
              <a:buFont typeface="Zapf Dingbats" charset="0"/>
              <a:buChar char="✧"/>
            </a:pPr>
            <a:endParaRPr lang="zh-CN"/>
          </a:p>
          <a:p>
            <a:pPr marL="349758" indent="-349758">
              <a:buFont typeface="Wingdings" charset="0"/>
              <a:buChar char="l"/>
            </a:pPr>
            <a:r>
              <a:rPr lang="zh-CN"/>
              <a:t>POPLIN: maintain a policy to sample actions given the</a:t>
            </a:r>
            <a:r>
              <a:rPr lang="zh-CN">
                <a:solidFill>
                  <a:srgbClr val="FF0000"/>
                </a:solidFill>
              </a:rPr>
              <a:t> current simulated state</a:t>
            </a:r>
            <a:r>
              <a:rPr lang="zh-CN"/>
              <a:t>. </a:t>
            </a:r>
          </a:p>
          <a:p>
            <a:pPr marL="349758" indent="-349758">
              <a:buFont typeface="Wingdings" charset="0"/>
              <a:buChar char="l"/>
            </a:pPr>
            <a:endParaRPr lang="zh-CN"/>
          </a:p>
        </p:txBody>
      </p:sp>
      <p:pic>
        <p:nvPicPr>
          <p:cNvPr id="5" name=""/>
          <p:cNvPicPr/>
          <p:nvPr/>
        </p:nvPicPr>
        <p:blipFill>
          <a:blip r:embed="rId2"/>
          <a:stretch/>
        </p:blipFill>
        <p:spPr>
          <a:xfrm rot="0" flipH="0" flipV="0">
            <a:off x="1891889" y="3490014"/>
            <a:ext cx="7366460" cy="25726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466825" y="930567"/>
            <a:ext cx="9352983" cy="930567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/>
              <a:t>H</a:t>
            </a:r>
            <a:r>
              <a:rPr lang="zh-CN"/>
              <a:t>ow to best utilize {(s,a)} pairs after planning, where a is the "best" action based on current simulated state? </a:t>
            </a:r>
          </a:p>
          <a:p>
            <a:pPr/>
            <a:endParaRPr lang="zh-CN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1387964" y="1971880"/>
            <a:ext cx="10015420" cy="291436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498370" y="5362588"/>
            <a:ext cx="8942903" cy="583576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1600">
                <a:solidFill>
                  <a:srgbClr val="000000">
                    <a:alpha val="74902"/>
                  </a:srgbClr>
                </a:solidFill>
                <a:latin typeface="-apple-system"/>
                <a:ea typeface="-apple-system"/>
                <a:hlinkClick r:id="rId3"/>
              </a:rPr>
              <a:t>https://github.com/WilsonWangTHU/POPLIN</a:t>
            </a:r>
          </a:p>
          <a:p>
            <a:pPr/>
            <a:endParaRPr lang="zh-CN" sz="1600">
              <a:solidFill>
                <a:srgbClr val="000000">
                  <a:alpha val="74902"/>
                </a:srgbClr>
              </a:solidFill>
              <a:latin typeface="-apple-system"/>
              <a:ea typeface="-apple-syste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1100790" y="271463"/>
            <a:ext cx="10323152" cy="6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436329" y="64"/>
            <a:ext cx="11411639" cy="6858000"/>
          </a:xfrm>
          <a:prstGeom prst="rect">
            <a:avLst/>
          </a:prstGeom>
          <a:ln>
            <a:solidFill>
              <a:srgbClr val="678F00"/>
            </a:solidFill>
          </a:ln>
        </p:spPr>
      </p:pic>
      <p:sp>
        <p:nvSpPr>
          <p:cNvPr id="4" name=""/>
          <p:cNvSpPr txBox="1"/>
          <p:nvPr/>
        </p:nvSpPr>
        <p:spPr>
          <a:xfrm rot="0" flipH="0" flipV="0">
            <a:off x="6706442" y="2008144"/>
            <a:ext cx="5058248" cy="4622520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1341054" y="127197"/>
            <a:ext cx="9121703" cy="66037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385113" y="912148"/>
            <a:ext cx="9493094" cy="5118162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endParaRPr lang="zh-CN" sz="2000" b="0"/>
          </a:p>
          <a:p>
            <a:pPr/>
            <a:endParaRPr lang="zh-CN" sz="2800" b="1"/>
          </a:p>
          <a:p>
            <a:pPr/>
            <a:endParaRPr lang="zh-CN" sz="2800" b="1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1874970" y="2130103"/>
            <a:ext cx="9151507" cy="358675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587813" y="2043887"/>
            <a:ext cx="9594443" cy="4003315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385113" y="912148"/>
            <a:ext cx="9493094" cy="5118162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r>
              <a:rPr lang="zh-CN" sz="2000" b="0">
                <a:solidFill>
                  <a:srgbClr val="000000"/>
                </a:solidFill>
                <a:latin typeface="微软雅黑"/>
                <a:ea typeface="微软雅黑"/>
              </a:rPr>
              <a:t>2. Immitation learning : POPLIN</a:t>
            </a:r>
          </a:p>
          <a:p>
            <a:pPr/>
            <a:endParaRPr lang="zh-CN" sz="2000" b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233089" y="320941"/>
            <a:ext cx="9645118" cy="5709370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r>
              <a:rPr lang="zh-CN" sz="2000" b="0"/>
              <a:t>2. Immitation learning </a:t>
            </a:r>
          </a:p>
          <a:p>
            <a:pPr/>
            <a:r>
              <a:rPr lang="zh-CN" sz="2000" b="0"/>
              <a:t>3. Complex obeservations from environment </a:t>
            </a:r>
          </a:p>
          <a:p>
            <a:pPr/>
            <a:endParaRPr lang="zh-CN" sz="2000" b="0"/>
          </a:p>
          <a:p>
            <a:pPr/>
            <a:endParaRPr lang="zh-CN" sz="2000" b="0"/>
          </a:p>
          <a:p>
            <a:pPr/>
            <a:endParaRPr lang="zh-CN" sz="2800" b="1"/>
          </a:p>
          <a:p>
            <a:pPr/>
            <a:endParaRPr lang="zh-CN" sz="2800" b="1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2229694" y="2120382"/>
            <a:ext cx="7817069" cy="433257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959429" y="2145236"/>
            <a:ext cx="8395138" cy="4374931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233089" y="320941"/>
            <a:ext cx="9645118" cy="5709370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r>
              <a:rPr lang="zh-CN" sz="2000" b="0"/>
              <a:t>2. Immitation learning </a:t>
            </a:r>
          </a:p>
          <a:p>
            <a:pPr/>
            <a:r>
              <a:rPr lang="zh-CN" sz="2000" b="0"/>
              <a:t>3. Complex obeservations from environment </a:t>
            </a:r>
          </a:p>
          <a:p>
            <a:pPr/>
            <a:endParaRPr lang="zh-CN" sz="2000" b="0"/>
          </a:p>
          <a:p>
            <a:pPr/>
            <a:endParaRPr lang="zh-CN" sz="2000" b="0"/>
          </a:p>
          <a:p>
            <a:pPr/>
            <a:endParaRPr lang="zh-CN" sz="2800" b="1"/>
          </a:p>
          <a:p>
            <a:pPr/>
            <a:endParaRPr lang="zh-CN" sz="2800" b="1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1068348" y="2041854"/>
            <a:ext cx="7649247" cy="432628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>
            <a:off x="991006" y="2110437"/>
            <a:ext cx="7803931" cy="4189123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  <p:pic>
        <p:nvPicPr>
          <p:cNvPr id="6" name=""/>
          <p:cNvPicPr/>
          <p:nvPr/>
        </p:nvPicPr>
        <p:blipFill>
          <a:blip r:embed="rId3"/>
          <a:stretch/>
        </p:blipFill>
        <p:spPr>
          <a:xfrm rot="0" flipH="0" flipV="0">
            <a:off x="9110962" y="4248978"/>
            <a:ext cx="2764292" cy="19381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233089" y="270266"/>
            <a:ext cx="9645118" cy="5760044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r>
              <a:rPr lang="zh-CN" sz="2000" b="0"/>
              <a:t>2. Immitation learning </a:t>
            </a:r>
          </a:p>
          <a:p>
            <a:pPr/>
            <a:r>
              <a:rPr lang="zh-CN" sz="2000" b="0"/>
              <a:t>3. Complex obeservations from environment </a:t>
            </a:r>
          </a:p>
          <a:p>
            <a:pPr/>
            <a:r>
              <a:rPr lang="zh-CN" sz="2000" b="0"/>
              <a:t>4</a:t>
            </a:r>
            <a:r>
              <a:rPr lang="zh-CN" sz="2000" b="0"/>
              <a:t>.  Better understanding of bounds for model usage </a:t>
            </a:r>
          </a:p>
          <a:p>
            <a:pPr/>
            <a:endParaRPr lang="zh-CN" sz="2000" b="0"/>
          </a:p>
          <a:p>
            <a:pPr/>
            <a:endParaRPr lang="zh-CN" sz="2000" b="0"/>
          </a:p>
          <a:p>
            <a:pPr/>
            <a:endParaRPr lang="zh-CN" sz="2800" b="1"/>
          </a:p>
          <a:p>
            <a:pPr/>
            <a:endParaRPr lang="zh-CN" sz="2800" b="1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2880022" y="2533807"/>
            <a:ext cx="6645926" cy="388291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516852" y="2483069"/>
            <a:ext cx="7601232" cy="4087774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233089" y="270266"/>
            <a:ext cx="9645118" cy="5760044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r>
              <a:rPr lang="zh-CN" sz="2000" b="0"/>
              <a:t>2. Immitation learning </a:t>
            </a:r>
          </a:p>
          <a:p>
            <a:pPr/>
            <a:r>
              <a:rPr lang="zh-CN" sz="2000" b="0"/>
              <a:t>3. Complex obeservations from environment </a:t>
            </a:r>
          </a:p>
          <a:p>
            <a:pPr/>
            <a:r>
              <a:rPr lang="zh-CN" sz="2000" b="0"/>
              <a:t>4</a:t>
            </a:r>
            <a:r>
              <a:rPr lang="zh-CN" sz="2000" b="0"/>
              <a:t>.  Better understanding of bounds for model usage </a:t>
            </a:r>
          </a:p>
          <a:p>
            <a:pPr/>
            <a:endParaRPr lang="zh-CN" sz="2000" b="0"/>
          </a:p>
          <a:p>
            <a:pPr/>
            <a:endParaRPr lang="zh-CN" sz="2000" b="0"/>
          </a:p>
          <a:p>
            <a:pPr/>
            <a:endParaRPr lang="zh-CN" sz="2800" b="1"/>
          </a:p>
          <a:p>
            <a:pPr/>
            <a:endParaRPr lang="zh-CN" sz="2800" b="1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1874970" y="2544608"/>
            <a:ext cx="9168399" cy="258872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 flipH="0" flipV="0">
            <a:off x="1993212" y="5101271"/>
            <a:ext cx="8057306" cy="135133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/>
              <a:t>ref: SLBO: stochastic lower bound optimization </a:t>
            </a:r>
          </a:p>
          <a:p>
            <a:pPr/>
            <a:r>
              <a:rPr lang="zh-CN"/>
              <a:t>cons: long horizon, use whole rollout trajectories from the start state, model compounding errror </a:t>
            </a:r>
          </a:p>
          <a:p>
            <a:pPr/>
            <a:endParaRPr lang="zh-CN"/>
          </a:p>
        </p:txBody>
      </p:sp>
      <p:sp>
        <p:nvSpPr>
          <p:cNvPr id="6" name=""/>
          <p:cNvSpPr txBox="1"/>
          <p:nvPr/>
        </p:nvSpPr>
        <p:spPr>
          <a:xfrm>
            <a:off x="1773621" y="2533744"/>
            <a:ext cx="9374852" cy="3935749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233089" y="270266"/>
            <a:ext cx="9645118" cy="5760044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r>
              <a:rPr lang="zh-CN" sz="2000" b="0"/>
              <a:t>2. Immitation learning </a:t>
            </a:r>
          </a:p>
          <a:p>
            <a:pPr/>
            <a:r>
              <a:rPr lang="zh-CN" sz="2000" b="0"/>
              <a:t>3. Complex obeservations from environment </a:t>
            </a:r>
          </a:p>
          <a:p>
            <a:pPr/>
            <a:r>
              <a:rPr lang="zh-CN" sz="2000" b="0"/>
              <a:t>4</a:t>
            </a:r>
            <a:r>
              <a:rPr lang="zh-CN" sz="2000" b="0"/>
              <a:t>.  Better understanding of bounds for model usage </a:t>
            </a:r>
          </a:p>
          <a:p>
            <a:pPr/>
            <a:endParaRPr lang="zh-CN" sz="2000" b="0"/>
          </a:p>
          <a:p>
            <a:pPr/>
            <a:endParaRPr lang="zh-CN" sz="2000" b="0"/>
          </a:p>
          <a:p>
            <a:pPr/>
            <a:endParaRPr lang="zh-CN" sz="2800" b="1"/>
          </a:p>
          <a:p>
            <a:pPr/>
            <a:endParaRPr lang="zh-CN" sz="2800" b="1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2692048" y="2500026"/>
            <a:ext cx="6727200" cy="4003250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233089" y="270266"/>
            <a:ext cx="9645118" cy="5760044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 b="1"/>
              <a:t>Research directions:</a:t>
            </a:r>
          </a:p>
          <a:p>
            <a:pPr/>
            <a:r>
              <a:rPr lang="zh-CN" sz="2000" b="0"/>
              <a:t>1. Learning new appropriate probability distributions</a:t>
            </a:r>
          </a:p>
          <a:p>
            <a:pPr/>
            <a:r>
              <a:rPr lang="zh-CN" sz="2000" b="0"/>
              <a:t>2. Immitation learning </a:t>
            </a:r>
          </a:p>
          <a:p>
            <a:pPr/>
            <a:r>
              <a:rPr lang="zh-CN" sz="2000" b="0"/>
              <a:t>3. Complex obeservations from environment </a:t>
            </a:r>
          </a:p>
          <a:p>
            <a:pPr/>
            <a:r>
              <a:rPr lang="zh-CN" sz="2000" b="0"/>
              <a:t>4</a:t>
            </a:r>
            <a:r>
              <a:rPr lang="zh-CN" sz="2000" b="0"/>
              <a:t>.  Better understanding of bounds for model usage </a:t>
            </a:r>
          </a:p>
          <a:p>
            <a:pPr/>
            <a:endParaRPr lang="zh-CN" sz="2000" b="0"/>
          </a:p>
          <a:p>
            <a:pPr/>
            <a:endParaRPr lang="zh-CN" sz="2000" b="0"/>
          </a:p>
          <a:p>
            <a:pPr/>
            <a:endParaRPr lang="zh-CN" sz="2800" b="1"/>
          </a:p>
          <a:p>
            <a:pPr/>
            <a:endParaRPr lang="zh-CN" sz="2800" b="1"/>
          </a:p>
        </p:txBody>
      </p:sp>
      <p:sp>
        <p:nvSpPr>
          <p:cNvPr id="4" name=""/>
          <p:cNvSpPr txBox="1"/>
          <p:nvPr/>
        </p:nvSpPr>
        <p:spPr>
          <a:xfrm rot="0" flipH="0" flipV="0">
            <a:off x="6013418" y="3986424"/>
            <a:ext cx="4999921" cy="2466177"/>
          </a:xfrm>
          <a:prstGeom prst="rect">
            <a:avLst/>
          </a:prstGeom>
          <a:ln w="12700"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/>
              <a:t>ref: MBPO: model based policy optimization  </a:t>
            </a:r>
          </a:p>
          <a:p>
            <a:pPr/>
            <a:endParaRPr lang="zh-CN"/>
          </a:p>
          <a:p>
            <a:pPr/>
            <a:endParaRPr lang="zh-CN"/>
          </a:p>
        </p:txBody>
      </p:sp>
      <p:pic>
        <p:nvPicPr>
          <p:cNvPr id="5" name=""/>
          <p:cNvPicPr/>
          <p:nvPr/>
        </p:nvPicPr>
        <p:blipFill>
          <a:blip r:embed="rId2"/>
          <a:stretch/>
        </p:blipFill>
        <p:spPr>
          <a:xfrm rot="0" flipH="0" flipV="0">
            <a:off x="6055648" y="4515976"/>
            <a:ext cx="5925207" cy="1103022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rId3"/>
          <a:stretch/>
        </p:blipFill>
        <p:spPr>
          <a:xfrm rot="0" flipH="0" flipV="0">
            <a:off x="752773" y="2599397"/>
            <a:ext cx="5196676" cy="363361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40532" y="2381719"/>
            <a:ext cx="11435631" cy="4070882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2003084" y="1628986"/>
            <a:ext cx="8476355" cy="3047824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/>
              <a:t>What we have now for white-box model-based RL</a:t>
            </a:r>
            <a:r>
              <a:rPr lang="zh-CN" sz="2400"/>
              <a:t>:</a:t>
            </a:r>
          </a:p>
          <a:p>
            <a:pPr/>
            <a:r>
              <a:rPr lang="zh-CN"/>
              <a:t>1. Dyna-Q</a:t>
            </a:r>
          </a:p>
          <a:p>
            <a:pPr/>
            <a:r>
              <a:rPr lang="zh-CN"/>
              <a:t>2. Shooting: random shooting, cross-entropy method, </a:t>
            </a:r>
            <a:r>
              <a:rPr lang="zh-CN"/>
              <a:t> PETs</a:t>
            </a:r>
          </a:p>
          <a:p>
            <a:pPr/>
            <a:r>
              <a:rPr lang="zh-CN"/>
              <a:t>3. Immitation learning: POPLIN</a:t>
            </a:r>
          </a:p>
          <a:p>
            <a:pPr/>
            <a:r>
              <a:rPr lang="zh-CN" sz="1800">
                <a:solidFill>
                  <a:srgbClr val="000000"/>
                </a:solidFill>
                <a:latin typeface="微软雅黑"/>
                <a:ea typeface="微软雅黑"/>
              </a:rPr>
              <a:t>4. </a:t>
            </a:r>
            <a:r>
              <a:rPr lang="zh-CN" sz="1800">
                <a:solidFill>
                  <a:srgbClr val="000000"/>
                </a:solidFill>
                <a:latin typeface="微软雅黑"/>
                <a:ea typeface="微软雅黑"/>
              </a:rPr>
              <a:t>Complex observation: Latent space model  </a:t>
            </a:r>
          </a:p>
          <a:p>
            <a:pPr/>
            <a:r>
              <a:rPr lang="zh-CN"/>
              <a:t>5</a:t>
            </a:r>
            <a:r>
              <a:rPr lang="zh-CN"/>
              <a:t>. Theretical bound based: MBPO</a:t>
            </a:r>
          </a:p>
          <a:p>
            <a:pPr/>
            <a:endParaRPr lang="zh-CN"/>
          </a:p>
          <a:p>
            <a:pPr/>
            <a:endParaRPr lang="zh-CN"/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64" y="3429064"/>
            <a:ext cx="8105138" cy="3216138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957414" y="345539"/>
            <a:ext cx="5476784" cy="2968530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4"/>
          <a:srcRect l="0" t="0" r="5094" b="0"/>
          <a:stretch/>
        </p:blipFill>
        <p:spPr>
          <a:xfrm rot="0" flipH="0" flipV="0">
            <a:off x="7880800" y="4347269"/>
            <a:ext cx="4235485" cy="1493396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rId5"/>
          <a:stretch/>
        </p:blipFill>
        <p:spPr>
          <a:xfrm rot="0" flipH="0" flipV="0">
            <a:off x="6936000" y="967700"/>
            <a:ext cx="4998000" cy="16451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067189" y="1032199"/>
            <a:ext cx="4688374" cy="5318449"/>
          </a:xfrm>
          <a:prstGeom prst="rect">
            <a:avLst/>
          </a:prstGeom>
          <a:ln w="12700">
            <a:solidFill>
              <a:srgbClr val="0188fb"/>
            </a:solidFill>
            <a:prstDash val="solid"/>
          </a:ln>
        </p:spPr>
        <p:txBody>
          <a:bodyPr/>
          <a:lstStyle/>
          <a:p>
            <a:pPr/>
            <a:r>
              <a:rPr lang="zh-CN" sz="2400" b="1"/>
              <a:t>Blackbox model</a:t>
            </a:r>
          </a:p>
          <a:p>
            <a:pPr marL="466344" indent="-466344">
              <a:buFont typeface="Zapf Dingbats" charset="0"/>
              <a:buChar char="✧"/>
            </a:pPr>
            <a:r>
              <a:rPr lang="zh-CN" sz="2400" b="0"/>
              <a:t>Seamless to policy training algorithms</a:t>
            </a:r>
          </a:p>
          <a:p>
            <a:pPr marL="466344" indent="-466344">
              <a:buFont typeface="Zapf Dingbats" charset="0"/>
              <a:buChar char="✧"/>
            </a:pPr>
            <a:r>
              <a:rPr lang="zh-CN" sz="2400" b="0"/>
              <a:t>Simulation data efficiency still low </a:t>
            </a:r>
          </a:p>
          <a:p>
            <a:pPr marL="466344" indent="-466344">
              <a:buFont typeface="Zapf Dingbats" charset="0"/>
              <a:buChar char="✧"/>
            </a:pPr>
            <a:r>
              <a:rPr lang="zh-CN" sz="2400" b="0"/>
              <a:t>e.g. Dyna-Q, MPC, MBPO</a:t>
            </a:r>
          </a:p>
        </p:txBody>
      </p:sp>
      <p:sp>
        <p:nvSpPr>
          <p:cNvPr id="4" name=""/>
          <p:cNvSpPr txBox="1"/>
          <p:nvPr/>
        </p:nvSpPr>
        <p:spPr>
          <a:xfrm rot="0" flipH="0" flipV="0">
            <a:off x="6573112" y="1084684"/>
            <a:ext cx="4653643" cy="5195984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/>
          <a:p>
            <a:pPr/>
            <a:r>
              <a:rPr lang="zh-CN" sz="2400" b="1"/>
              <a:t>White</a:t>
            </a:r>
            <a:r>
              <a:rPr lang="zh-CN" sz="2400" b="1"/>
              <a:t>box model</a:t>
            </a:r>
          </a:p>
          <a:p>
            <a:pPr marL="466344" indent="-466344">
              <a:buFont typeface="Zapf Dingbats" charset="0"/>
              <a:buChar char="✧"/>
            </a:pPr>
            <a:r>
              <a:rPr lang="zh-CN" sz="2400" b="0"/>
              <a:t>Offer both data and gradient guidance for value and policy</a:t>
            </a:r>
          </a:p>
          <a:p>
            <a:pPr marL="466344" indent="-466344">
              <a:buFont typeface="Zapf Dingbats" charset="0"/>
              <a:buChar char="✧"/>
            </a:pPr>
            <a:r>
              <a:rPr lang="zh-CN" sz="2400" b="0"/>
              <a:t>High data efficiency</a:t>
            </a:r>
          </a:p>
          <a:p>
            <a:pPr marL="466344" indent="-466344">
              <a:buFont typeface="Zapf Dingbats" charset="0"/>
              <a:buChar char="✧"/>
            </a:pPr>
            <a:r>
              <a:rPr lang="zh-CN" sz="2400" b="0"/>
              <a:t>e.g. MAAC, SVG, PILCO</a:t>
            </a:r>
          </a:p>
        </p:txBody>
      </p:sp>
      <p:sp>
        <p:nvSpPr>
          <p:cNvPr id="5" name=""/>
          <p:cNvSpPr txBox="1"/>
          <p:nvPr/>
        </p:nvSpPr>
        <p:spPr>
          <a:xfrm rot="0" flipH="0" flipV="0">
            <a:off x="729080" y="102709"/>
            <a:ext cx="10852543" cy="62281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Model-based RL</a:t>
            </a:r>
          </a:p>
        </p:txBody>
      </p:sp>
      <p:pic>
        <p:nvPicPr>
          <p:cNvPr id="6" name=""/>
          <p:cNvPicPr/>
          <p:nvPr/>
        </p:nvPicPr>
        <p:blipFill>
          <a:blip r:embed="rId2"/>
          <a:srcRect l="51206" t="61997" r="0" b="0"/>
          <a:stretch/>
        </p:blipFill>
        <p:spPr>
          <a:xfrm rot="0" flipH="0" flipV="0">
            <a:off x="6632443" y="3809039"/>
            <a:ext cx="4534981" cy="238415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rId3"/>
          <a:stretch/>
        </p:blipFill>
        <p:spPr>
          <a:xfrm rot="0" flipH="0" flipV="0">
            <a:off x="1511452" y="3978430"/>
            <a:ext cx="3516215" cy="1816046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 rot="0" flipH="0" flipV="0">
            <a:off x="6573112" y="587699"/>
            <a:ext cx="2196295" cy="390185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b="1">
                <a:solidFill>
                  <a:srgbClr val="FF0000"/>
                </a:solidFill>
              </a:rPr>
              <a:t>NEXT:</a:t>
            </a:r>
          </a:p>
        </p:txBody>
      </p:sp>
      <p:sp>
        <p:nvSpPr>
          <p:cNvPr id="9" name=""/>
          <p:cNvSpPr txBox="1"/>
          <p:nvPr/>
        </p:nvSpPr>
        <p:spPr>
          <a:xfrm rot="0">
            <a:off x="1119834" y="587699"/>
            <a:ext cx="1778000" cy="44450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b="1">
                <a:solidFill>
                  <a:srgbClr val="0188FB"/>
                </a:solidFill>
              </a:rPr>
              <a:t>Done</a:t>
            </a:r>
            <a:r>
              <a:rPr lang="zh-CN"/>
              <a:t>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>
            <a:off x="98898" y="0"/>
            <a:ext cx="11994204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3430246" y="1183302"/>
            <a:ext cx="2300126" cy="505230"/>
          </a:xfrm>
          <a:prstGeom prst="rect">
            <a:avLst/>
          </a:prstGeom>
          <a:ln w="12700">
            <a:solidFill>
              <a:srgbClr val="0188FB"/>
            </a:solidFill>
            <a:prstDash val="solid"/>
          </a:ln>
        </p:spPr>
        <p:txBody>
          <a:bodyPr/>
          <a:lstStyle/>
          <a:p>
            <a:pPr/>
            <a:r>
              <a:rPr lang="zh-CN" b="1">
                <a:solidFill>
                  <a:srgbClr val="FF0000"/>
                </a:solidFill>
              </a:rPr>
              <a:t>Pathwise derivative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588219"/>
            <a:ext cx="12192000" cy="568156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408249"/>
            <a:ext cx="12192000" cy="604150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559076" y="247325"/>
            <a:ext cx="11316114" cy="636347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rcRect l="0" t="45455" r="0" b="0"/>
          <a:stretch/>
        </p:blipFill>
        <p:spPr>
          <a:xfrm rot="0" flipH="0" flipV="0">
            <a:off x="1324307" y="3584896"/>
            <a:ext cx="7729052" cy="3080599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1503626" y="403412"/>
            <a:ext cx="7096380" cy="77015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SVG algorithm</a:t>
            </a:r>
          </a:p>
        </p:txBody>
      </p:sp>
      <p:pic>
        <p:nvPicPr>
          <p:cNvPr id="5" name=""/>
          <p:cNvPicPr/>
          <p:nvPr/>
        </p:nvPicPr>
        <p:blipFill>
          <a:blip r:embed="rId3"/>
          <a:srcRect l="0" t="33076" r="0" b="0"/>
          <a:stretch/>
        </p:blipFill>
        <p:spPr>
          <a:xfrm rot="0" flipH="0" flipV="0">
            <a:off x="1888700" y="1519980"/>
            <a:ext cx="6600264" cy="165853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 rot="0" flipH="0" flipV="0">
            <a:off x="1503626" y="3199884"/>
            <a:ext cx="6986358" cy="51337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>
                <a:solidFill>
                  <a:srgbClr val="ff0000"/>
                </a:solidFill>
              </a:rPr>
              <a:t>stochastic environment, policy, value and gradients:</a:t>
            </a:r>
          </a:p>
        </p:txBody>
      </p:sp>
      <p:sp>
        <p:nvSpPr>
          <p:cNvPr id="7" name=""/>
          <p:cNvSpPr txBox="1"/>
          <p:nvPr/>
        </p:nvSpPr>
        <p:spPr>
          <a:xfrm rot="0" flipH="0" flipV="0">
            <a:off x="1888700" y="1100214"/>
            <a:ext cx="2732198" cy="458422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>
                <a:solidFill>
                  <a:srgbClr val="ff0000"/>
                </a:solidFill>
              </a:rPr>
              <a:t>Main idea: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1541433" y="1082727"/>
            <a:ext cx="9109261" cy="560755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1360418" y="409989"/>
            <a:ext cx="6895272" cy="782706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b="1"/>
              <a:t>MAAC: Model augumented Actor-critic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1917892" y="452907"/>
            <a:ext cx="8523939" cy="6051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>
            <a:off x="9884715" y="191564"/>
            <a:ext cx="766257" cy="804570"/>
          </a:xfrm>
          <a:prstGeom prst="rect">
            <a:avLst/>
          </a:prstGeom>
          <a:solidFill>
            <a:srgbClr val="FFFFFF"/>
          </a:solidFill>
          <a:ln w="12700">
            <a:prstDash val="solid"/>
          </a:ln>
        </p:spPr>
        <p:txBody>
          <a:bodyPr/>
          <a:lstStyle/>
          <a:p/>
        </p:txBody>
      </p:sp>
      <p:graphicFrame>
        <p:nvGraphicFramePr>
          <p:cNvPr id="4" name=""/>
          <p:cNvGraphicFramePr/>
          <p:nvPr/>
        </p:nvGraphicFramePr>
        <p:xfrm rot="0" flipH="0" flipV="0">
          <a:off x="1078795" y="765175"/>
          <a:ext cx="10299700" cy="5327650"/>
        </p:xfrm>
        <a:graphic>
          <a:graphicData uri="http://schemas.openxmlformats.org/drawingml/2006/table">
            <a:tbl>
              <a:tblPr>
                <a:tableStyleId>{58542034-FE4F-4ADA-92B8-4CA66D0F0DF3}</a:tableStyleId>
              </a:tblPr>
              <a:tblGrid>
                <a:gridCol w="5149850"/>
                <a:gridCol w="5149850"/>
              </a:tblGrid>
              <a:tr h="768350">
                <a:tc>
                  <a:txBody>
                    <a:bodyPr/>
                    <a:lstStyle/>
                    <a:p>
                      <a:pPr algn="ctr"/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Model-free RL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Model-based RL</a:t>
                      </a:r>
                    </a:p>
                  </a:txBody>
                  <a:tcPr/>
                </a:tc>
              </a:tr>
              <a:tr h="1098550"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FF0000"/>
                          </a:solidFill>
                        </a:rPr>
                        <a:t>off-policy methods still show instabilities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678F00"/>
                          </a:solidFill>
                          <a:latin typeface="微软雅黑"/>
                          <a:ea typeface="微软雅黑"/>
                        </a:rPr>
                        <a:t>on-policy once the model is learned </a:t>
                      </a:r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678F00"/>
                          </a:solidFill>
                        </a:rPr>
                        <a:t>highly suitable for DL architecture with big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678F00"/>
                          </a:solidFill>
                        </a:rPr>
                        <a:t>May not need further real interaction data once the model is learned </a:t>
                      </a:r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FF0000"/>
                          </a:solidFill>
                        </a:rPr>
                        <a:t>very low sample efficiency and require huge amount of training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678F00"/>
                          </a:solidFill>
                        </a:rPr>
                        <a:t>always show higher sample efficiency than MFRL</a:t>
                      </a:r>
                    </a:p>
                  </a:txBody>
                  <a:tcPr/>
                </a:tc>
              </a:tr>
              <a:tr h="1098550"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678F00"/>
                          </a:solidFill>
                        </a:rPr>
                        <a:t>Best asymptotic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>
                          <a:solidFill>
                            <a:srgbClr val="FF0000"/>
                          </a:solidFill>
                        </a:rPr>
                        <a:t>Suffer from model </a:t>
                      </a:r>
                    </a:p>
                    <a:p>
                      <a:pPr algn="ctr"/>
                      <a:r>
                        <a:rPr lang="zh-CN" sz="2400">
                          <a:solidFill>
                            <a:srgbClr val="FF0000"/>
                          </a:solidFill>
                        </a:rPr>
                        <a:t>compounding error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1293330" y="1685052"/>
            <a:ext cx="9510706" cy="2836526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741299" y="504714"/>
            <a:ext cx="6088114" cy="102520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Black-box vs. White-box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785135" y="1232899"/>
            <a:ext cx="9389645" cy="4405964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Key questions of Model-based RL:</a:t>
            </a:r>
          </a:p>
          <a:p>
            <a:pPr/>
            <a:endParaRPr lang="zh-CN" sz="2800" b="1"/>
          </a:p>
          <a:p>
            <a:pPr/>
            <a:r>
              <a:rPr lang="zh-CN" sz="2400"/>
              <a:t>1. Does the model really help improve the data efficientcy?</a:t>
            </a:r>
          </a:p>
          <a:p>
            <a:pPr/>
            <a:r>
              <a:rPr lang="zh-CN" sz="2400"/>
              <a:t>2. Inevitably, the model is to some extent inaccurate, when to trust the model?</a:t>
            </a:r>
          </a:p>
          <a:p>
            <a:pPr/>
            <a:r>
              <a:rPr lang="zh-CN" sz="2400"/>
              <a:t>3. How to properly leverage the odel to better train our policy?</a:t>
            </a:r>
          </a:p>
          <a:p>
            <a:pPr/>
            <a:endParaRPr lang="zh-CN"/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3924000" y="2597790"/>
            <a:ext cx="3834000" cy="715545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800" b="1"/>
              <a:t>Q-learning vs Dyna-Q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>
            <p:ph idx="1"/>
          </p:nvPr>
        </p:nvPicPr>
        <p:blipFill>
          <a:blip r:embed="rId2"/>
          <a:srcRect l="2162" t="13966" r="32609" b="11784"/>
          <a:stretch/>
        </p:blipFill>
        <p:spPr>
          <a:xfrm rot="0" flipH="0" flipV="0">
            <a:off x="5332800" y="2441562"/>
            <a:ext cx="6859263" cy="3222919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3054168" y="87233"/>
            <a:ext cx="6803692" cy="20588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023017" y="454674"/>
            <a:ext cx="1686083" cy="700956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000" b="1"/>
              <a:t>Q-planning</a:t>
            </a:r>
          </a:p>
        </p:txBody>
      </p:sp>
      <p:sp>
        <p:nvSpPr>
          <p:cNvPr id="6" name=""/>
          <p:cNvSpPr txBox="1"/>
          <p:nvPr/>
        </p:nvSpPr>
        <p:spPr>
          <a:xfrm rot="0" flipH="0" flipV="0">
            <a:off x="1023017" y="2146033"/>
            <a:ext cx="3832116" cy="492564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000" b="1"/>
              <a:t>Dyna-</a:t>
            </a:r>
            <a:r>
              <a:rPr lang="zh-CN" sz="2000" b="1"/>
              <a:t>Q (</a:t>
            </a:r>
            <a:r>
              <a:rPr lang="zh-CN" sz="1800" b="1" i="1">
                <a:solidFill>
                  <a:srgbClr val="000000"/>
                </a:solidFill>
                <a:latin typeface="微软雅黑"/>
                <a:ea typeface="微软雅黑"/>
              </a:rPr>
              <a:t>Sutton NIPs 2009)</a:t>
            </a:r>
          </a:p>
        </p:txBody>
      </p:sp>
      <p:sp>
        <p:nvSpPr>
          <p:cNvPr id="7" name=""/>
          <p:cNvSpPr txBox="1"/>
          <p:nvPr/>
        </p:nvSpPr>
        <p:spPr>
          <a:xfrm rot="0" flipH="0" flipV="0">
            <a:off x="1818696" y="5929707"/>
            <a:ext cx="7672624" cy="51150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/>
              <a:t>Note：one </a:t>
            </a:r>
            <a:r>
              <a:rPr lang="zh-CN"/>
              <a:t>1-step model-free，n 1-steps model-based（Q-planning）</a:t>
            </a:r>
          </a:p>
        </p:txBody>
      </p:sp>
      <p:sp>
        <p:nvSpPr>
          <p:cNvPr id="8" name=""/>
          <p:cNvSpPr txBox="1"/>
          <p:nvPr/>
        </p:nvSpPr>
        <p:spPr>
          <a:xfrm rot="0" flipH="0" flipV="0">
            <a:off x="8316746" y="4982470"/>
            <a:ext cx="2481762" cy="48239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>
                <a:solidFill>
                  <a:srgbClr val="ff0000"/>
                </a:solidFill>
              </a:rPr>
              <a:t>Q-planning</a:t>
            </a:r>
          </a:p>
        </p:txBody>
      </p:sp>
      <p:pic>
        <p:nvPicPr>
          <p:cNvPr id="9" name=""/>
          <p:cNvPicPr/>
          <p:nvPr/>
        </p:nvPicPr>
        <p:blipFill>
          <a:blip r:embed="rId4"/>
          <a:srcRect l="-347" t="15804" r="4678" b="0"/>
          <a:stretch/>
        </p:blipFill>
        <p:spPr>
          <a:xfrm rot="0" flipH="0" flipV="0">
            <a:off x="64" y="2734500"/>
            <a:ext cx="5328128" cy="2929981"/>
          </a:xfrm>
          <a:prstGeom prst="rect">
            <a:avLst/>
          </a:prstGeom>
        </p:spPr>
      </p:pic>
    </p:spTree>
  </p:cSld>
  <p:clrMapOvr>
    <a:masterClrMapping/>
  </p:clrMapOvr>
</p:sld>
</file>